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notesMasterIdLst>
    <p:notesMasterId r:id="rId125"/>
  </p:notesMasterIdLst>
  <p:sldIdLst>
    <p:sldId id="1014" r:id="rId2"/>
    <p:sldId id="1016" r:id="rId3"/>
    <p:sldId id="1400" r:id="rId4"/>
    <p:sldId id="737" r:id="rId5"/>
    <p:sldId id="738" r:id="rId6"/>
    <p:sldId id="739" r:id="rId7"/>
    <p:sldId id="740" r:id="rId8"/>
    <p:sldId id="741" r:id="rId9"/>
    <p:sldId id="742" r:id="rId10"/>
    <p:sldId id="743" r:id="rId11"/>
    <p:sldId id="744" r:id="rId12"/>
    <p:sldId id="745" r:id="rId13"/>
    <p:sldId id="746" r:id="rId14"/>
    <p:sldId id="747" r:id="rId15"/>
    <p:sldId id="748" r:id="rId16"/>
    <p:sldId id="749" r:id="rId17"/>
    <p:sldId id="750" r:id="rId18"/>
    <p:sldId id="751" r:id="rId19"/>
    <p:sldId id="1401" r:id="rId20"/>
    <p:sldId id="753" r:id="rId21"/>
    <p:sldId id="754" r:id="rId22"/>
    <p:sldId id="755" r:id="rId23"/>
    <p:sldId id="756" r:id="rId24"/>
    <p:sldId id="757" r:id="rId25"/>
    <p:sldId id="758" r:id="rId26"/>
    <p:sldId id="759" r:id="rId27"/>
    <p:sldId id="760" r:id="rId28"/>
    <p:sldId id="761" r:id="rId29"/>
    <p:sldId id="762" r:id="rId30"/>
    <p:sldId id="763" r:id="rId31"/>
    <p:sldId id="764" r:id="rId32"/>
    <p:sldId id="765" r:id="rId33"/>
    <p:sldId id="1402" r:id="rId34"/>
    <p:sldId id="767" r:id="rId35"/>
    <p:sldId id="768" r:id="rId36"/>
    <p:sldId id="769" r:id="rId37"/>
    <p:sldId id="770" r:id="rId38"/>
    <p:sldId id="771" r:id="rId39"/>
    <p:sldId id="772" r:id="rId40"/>
    <p:sldId id="773" r:id="rId41"/>
    <p:sldId id="774" r:id="rId42"/>
    <p:sldId id="775" r:id="rId43"/>
    <p:sldId id="776" r:id="rId44"/>
    <p:sldId id="777" r:id="rId45"/>
    <p:sldId id="778" r:id="rId46"/>
    <p:sldId id="779" r:id="rId47"/>
    <p:sldId id="917" r:id="rId48"/>
    <p:sldId id="782" r:id="rId49"/>
    <p:sldId id="783" r:id="rId50"/>
    <p:sldId id="1403" r:id="rId51"/>
    <p:sldId id="785" r:id="rId52"/>
    <p:sldId id="786" r:id="rId53"/>
    <p:sldId id="787" r:id="rId54"/>
    <p:sldId id="788" r:id="rId55"/>
    <p:sldId id="789" r:id="rId56"/>
    <p:sldId id="1404" r:id="rId57"/>
    <p:sldId id="790" r:id="rId58"/>
    <p:sldId id="791" r:id="rId59"/>
    <p:sldId id="792" r:id="rId60"/>
    <p:sldId id="793" r:id="rId61"/>
    <p:sldId id="794" r:id="rId62"/>
    <p:sldId id="795" r:id="rId63"/>
    <p:sldId id="796" r:id="rId64"/>
    <p:sldId id="797" r:id="rId65"/>
    <p:sldId id="798" r:id="rId66"/>
    <p:sldId id="919" r:id="rId67"/>
    <p:sldId id="799" r:id="rId68"/>
    <p:sldId id="1153" r:id="rId69"/>
    <p:sldId id="1286" r:id="rId70"/>
    <p:sldId id="1287" r:id="rId71"/>
    <p:sldId id="609" r:id="rId72"/>
    <p:sldId id="610" r:id="rId73"/>
    <p:sldId id="611" r:id="rId74"/>
    <p:sldId id="612" r:id="rId75"/>
    <p:sldId id="613" r:id="rId76"/>
    <p:sldId id="614" r:id="rId77"/>
    <p:sldId id="618" r:id="rId78"/>
    <p:sldId id="619" r:id="rId79"/>
    <p:sldId id="620" r:id="rId80"/>
    <p:sldId id="621" r:id="rId81"/>
    <p:sldId id="617" r:id="rId82"/>
    <p:sldId id="839" r:id="rId83"/>
    <p:sldId id="1056" r:id="rId84"/>
    <p:sldId id="1316" r:id="rId85"/>
    <p:sldId id="1144" r:id="rId86"/>
    <p:sldId id="1152" r:id="rId87"/>
    <p:sldId id="1405" r:id="rId88"/>
    <p:sldId id="638" r:id="rId89"/>
    <p:sldId id="639" r:id="rId90"/>
    <p:sldId id="640" r:id="rId91"/>
    <p:sldId id="641" r:id="rId92"/>
    <p:sldId id="642" r:id="rId93"/>
    <p:sldId id="1288" r:id="rId94"/>
    <p:sldId id="1293" r:id="rId95"/>
    <p:sldId id="1289" r:id="rId96"/>
    <p:sldId id="1290" r:id="rId97"/>
    <p:sldId id="625" r:id="rId98"/>
    <p:sldId id="626" r:id="rId99"/>
    <p:sldId id="627" r:id="rId100"/>
    <p:sldId id="1292" r:id="rId101"/>
    <p:sldId id="1294" r:id="rId102"/>
    <p:sldId id="1305" r:id="rId103"/>
    <p:sldId id="841" r:id="rId104"/>
    <p:sldId id="842" r:id="rId105"/>
    <p:sldId id="631" r:id="rId106"/>
    <p:sldId id="1295" r:id="rId107"/>
    <p:sldId id="1369" r:id="rId108"/>
    <p:sldId id="1306" r:id="rId109"/>
    <p:sldId id="1367" r:id="rId110"/>
    <p:sldId id="1315" r:id="rId111"/>
    <p:sldId id="1308" r:id="rId112"/>
    <p:sldId id="1309" r:id="rId113"/>
    <p:sldId id="1318" r:id="rId114"/>
    <p:sldId id="1310" r:id="rId115"/>
    <p:sldId id="1317" r:id="rId116"/>
    <p:sldId id="1370" r:id="rId117"/>
    <p:sldId id="1398" r:id="rId118"/>
    <p:sldId id="864" r:id="rId119"/>
    <p:sldId id="865" r:id="rId120"/>
    <p:sldId id="866" r:id="rId121"/>
    <p:sldId id="867" r:id="rId122"/>
    <p:sldId id="1399" r:id="rId123"/>
    <p:sldId id="868" r:id="rId1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A2D5"/>
    <a:srgbClr val="7F4BDC"/>
    <a:srgbClr val="826EB4"/>
    <a:srgbClr val="88E7DA"/>
    <a:srgbClr val="422389"/>
    <a:srgbClr val="FFC002"/>
    <a:srgbClr val="FFFAB9"/>
    <a:srgbClr val="FFFDD1"/>
    <a:srgbClr val="FFC800"/>
    <a:srgbClr val="AF9E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61" autoAdjust="0"/>
    <p:restoredTop sz="94966" autoAdjust="0"/>
  </p:normalViewPr>
  <p:slideViewPr>
    <p:cSldViewPr snapToGrid="0">
      <p:cViewPr varScale="1">
        <p:scale>
          <a:sx n="121" d="100"/>
          <a:sy n="121" d="100"/>
        </p:scale>
        <p:origin x="9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E32E3-6B5A-7A42-8F50-9ABD9853C808}" type="datetimeFigureOut">
              <a:rPr kumimoji="1" lang="ko-Kore-KR" altLang="en-US" smtClean="0"/>
              <a:t>7/13/24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30B2D-4D06-5945-BCDC-5FC419D7825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04929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7/13/24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871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7/13/24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4213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7/13/24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620742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645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9101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316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826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546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9024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8597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76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7/13/24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905309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6413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2608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3726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4066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8219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0684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7918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6622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8541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490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7/13/24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80975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2131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2464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3933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8143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8026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94808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257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992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506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686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7/13/24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530944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0156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8213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7842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97207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7425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577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32826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8940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75936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75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7/13/24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250655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75013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0985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0711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42735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80033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3658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94850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61459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39740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251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7/13/24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142770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44211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55830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47490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85300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03387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6889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19295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91779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84182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67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7/13/24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682873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63641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14861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10547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823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45008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94282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53800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95120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54486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201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7/13/24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713822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39894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54268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02185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4856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62896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0775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46519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63896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2940"/>
            <a:ext cx="105156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838200" y="839681"/>
            <a:ext cx="105156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38200" y="6518167"/>
            <a:ext cx="2099872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501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ED39-66A0-F74F-B63B-6ED18F65BD94}" type="datetimeFigureOut">
              <a:rPr kumimoji="1" lang="ko-Kore-KR" altLang="en-US" smtClean="0"/>
              <a:t>7/13/24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138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AED39-66A0-F74F-B63B-6ED18F65BD94}" type="datetimeFigureOut">
              <a:rPr kumimoji="1" lang="ko-Kore-KR" altLang="en-US" smtClean="0"/>
              <a:t>7/13/24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E9FC4-B9A4-8148-A010-83388A30CD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6065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  <p:sldLayoutId id="2147483739" r:id="rId24"/>
    <p:sldLayoutId id="2147483740" r:id="rId25"/>
    <p:sldLayoutId id="2147483741" r:id="rId26"/>
    <p:sldLayoutId id="2147483742" r:id="rId27"/>
    <p:sldLayoutId id="2147483743" r:id="rId28"/>
    <p:sldLayoutId id="2147483744" r:id="rId29"/>
    <p:sldLayoutId id="2147483745" r:id="rId30"/>
    <p:sldLayoutId id="2147483746" r:id="rId31"/>
    <p:sldLayoutId id="2147483747" r:id="rId32"/>
    <p:sldLayoutId id="2147483749" r:id="rId33"/>
    <p:sldLayoutId id="2147483750" r:id="rId34"/>
    <p:sldLayoutId id="2147483751" r:id="rId35"/>
    <p:sldLayoutId id="2147483752" r:id="rId36"/>
    <p:sldLayoutId id="2147483753" r:id="rId37"/>
    <p:sldLayoutId id="2147483754" r:id="rId38"/>
    <p:sldLayoutId id="2147483755" r:id="rId39"/>
    <p:sldLayoutId id="2147483756" r:id="rId40"/>
    <p:sldLayoutId id="2147483757" r:id="rId41"/>
    <p:sldLayoutId id="2147483758" r:id="rId42"/>
    <p:sldLayoutId id="2147483759" r:id="rId43"/>
    <p:sldLayoutId id="2147483760" r:id="rId44"/>
    <p:sldLayoutId id="2147483761" r:id="rId45"/>
    <p:sldLayoutId id="2147483763" r:id="rId46"/>
    <p:sldLayoutId id="2147483764" r:id="rId47"/>
    <p:sldLayoutId id="2147483765" r:id="rId48"/>
    <p:sldLayoutId id="2147483766" r:id="rId49"/>
    <p:sldLayoutId id="2147483767" r:id="rId50"/>
    <p:sldLayoutId id="2147483768" r:id="rId51"/>
    <p:sldLayoutId id="2147483769" r:id="rId52"/>
    <p:sldLayoutId id="2147483770" r:id="rId53"/>
    <p:sldLayoutId id="2147483771" r:id="rId54"/>
    <p:sldLayoutId id="2147483772" r:id="rId55"/>
    <p:sldLayoutId id="2147483773" r:id="rId56"/>
    <p:sldLayoutId id="2147483774" r:id="rId57"/>
    <p:sldLayoutId id="2147483775" r:id="rId58"/>
    <p:sldLayoutId id="2147483776" r:id="rId59"/>
    <p:sldLayoutId id="2147483778" r:id="rId60"/>
    <p:sldLayoutId id="2147483779" r:id="rId61"/>
    <p:sldLayoutId id="2147483781" r:id="rId62"/>
    <p:sldLayoutId id="2147483782" r:id="rId63"/>
    <p:sldLayoutId id="2147483783" r:id="rId64"/>
    <p:sldLayoutId id="2147483784" r:id="rId65"/>
    <p:sldLayoutId id="2147483785" r:id="rId66"/>
    <p:sldLayoutId id="2147483787" r:id="rId67"/>
    <p:sldLayoutId id="2147483788" r:id="rId68"/>
    <p:sldLayoutId id="2147483789" r:id="rId69"/>
    <p:sldLayoutId id="2147483790" r:id="rId70"/>
    <p:sldLayoutId id="2147483791" r:id="rId71"/>
    <p:sldLayoutId id="2147483792" r:id="rId72"/>
    <p:sldLayoutId id="2147483793" r:id="rId73"/>
    <p:sldLayoutId id="2147483794" r:id="rId74"/>
    <p:sldLayoutId id="2147483795" r:id="rId75"/>
    <p:sldLayoutId id="2147483796" r:id="rId76"/>
    <p:sldLayoutId id="2147483797" r:id="rId77"/>
    <p:sldLayoutId id="2147483798" r:id="rId78"/>
    <p:sldLayoutId id="2147483799" r:id="rId79"/>
    <p:sldLayoutId id="2147483800" r:id="rId80"/>
    <p:sldLayoutId id="2147483801" r:id="rId81"/>
    <p:sldLayoutId id="2147483802" r:id="rId82"/>
    <p:sldLayoutId id="2147483803" r:id="rId83"/>
    <p:sldLayoutId id="2147483805" r:id="rId84"/>
    <p:sldLayoutId id="2147483806" r:id="rId85"/>
    <p:sldLayoutId id="2147483807" r:id="rId86"/>
    <p:sldLayoutId id="2147483808" r:id="rId87"/>
    <p:sldLayoutId id="2147483809" r:id="rId8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8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4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hyperlink" Target="https://thebook.io/006796/ch01/02/01_01/" TargetMode="Externa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mp.org/2.10/ko/gimp-images-in.html" TargetMode="External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1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://www.youtube.com/watch?v=tYxkIOTdeu8" TargetMode="External"/><Relationship Id="rId1" Type="http://schemas.openxmlformats.org/officeDocument/2006/relationships/slideLayout" Target="../slideLayouts/slideLayout59.xml"/><Relationship Id="rId4" Type="http://schemas.openxmlformats.org/officeDocument/2006/relationships/hyperlink" Target="https://www.youtube.com/watch?v=tYxkIOTdeu8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embed/V2MMyk7bdWY" TargetMode="External"/><Relationship Id="rId2" Type="http://schemas.openxmlformats.org/officeDocument/2006/relationships/hyperlink" Target="http://playground.tensorflow.org/" TargetMode="External"/><Relationship Id="rId1" Type="http://schemas.openxmlformats.org/officeDocument/2006/relationships/slideLayout" Target="../slideLayouts/slideLayout75.xml"/><Relationship Id="rId4" Type="http://schemas.openxmlformats.org/officeDocument/2006/relationships/image" Target="../media/image15.tif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tif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9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D947A3-D752-0772-3BFD-FFBE47CEC3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D18FB4-DD3F-C0BC-3589-845D651E04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747F370A-E40F-EB34-1DC4-8C808C1AD5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39159" b="55708"/>
          <a:stretch/>
        </p:blipFill>
        <p:spPr>
          <a:xfrm>
            <a:off x="1832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F8927C-FF6F-9A84-8538-7C6198F8A14F}"/>
              </a:ext>
            </a:extLst>
          </p:cNvPr>
          <p:cNvSpPr txBox="1">
            <a:spLocks/>
          </p:cNvSpPr>
          <p:nvPr/>
        </p:nvSpPr>
        <p:spPr>
          <a:xfrm>
            <a:off x="517660" y="2497729"/>
            <a:ext cx="8361498" cy="1700073"/>
          </a:xfrm>
          <a:prstGeom prst="rect">
            <a:avLst/>
          </a:prstGeom>
        </p:spPr>
        <p:txBody>
          <a:bodyPr wrap="square" lIns="0" rIns="90000" anchor="t">
            <a:no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5400" b="0" i="0" kern="1200" spc="0" baseline="0">
                <a:solidFill>
                  <a:schemeClr val="bg1"/>
                </a:solidFill>
                <a:latin typeface="GE Inspira Sans" panose="020B0503060000000003" pitchFamily="34" charset="77"/>
                <a:ea typeface="+mj-ea"/>
                <a:cs typeface="+mj-cs"/>
              </a:defRPr>
            </a:lvl1pPr>
          </a:lstStyle>
          <a:p>
            <a:endParaRPr lang="en-GB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83FA1E-F34A-5A23-927B-546C8E41DC66}"/>
              </a:ext>
            </a:extLst>
          </p:cNvPr>
          <p:cNvSpPr txBox="1"/>
          <p:nvPr/>
        </p:nvSpPr>
        <p:spPr>
          <a:xfrm>
            <a:off x="3127073" y="2226768"/>
            <a:ext cx="62305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8000" dirty="0">
                <a:solidFill>
                  <a:schemeClr val="bg1"/>
                </a:solidFill>
              </a:rPr>
              <a:t>AI</a:t>
            </a:r>
            <a:r>
              <a:rPr kumimoji="1" lang="ko-KR" altLang="en-US" sz="8000" dirty="0">
                <a:solidFill>
                  <a:schemeClr val="bg1"/>
                </a:solidFill>
              </a:rPr>
              <a:t>의 이해</a:t>
            </a:r>
            <a:endParaRPr kumimoji="1" lang="en-US" altLang="ko-KR" sz="8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22F5BA-1837-0D79-DE53-7B6251154509}"/>
              </a:ext>
            </a:extLst>
          </p:cNvPr>
          <p:cNvSpPr txBox="1"/>
          <p:nvPr/>
        </p:nvSpPr>
        <p:spPr>
          <a:xfrm>
            <a:off x="2980720" y="4589537"/>
            <a:ext cx="62305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800" dirty="0">
                <a:solidFill>
                  <a:schemeClr val="bg1"/>
                </a:solidFill>
              </a:rPr>
              <a:t>임도형</a:t>
            </a:r>
            <a:endParaRPr kumimoji="1" lang="en-US" altLang="ko-KR" sz="48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2800" dirty="0">
                <a:solidFill>
                  <a:schemeClr val="bg1"/>
                </a:solidFill>
              </a:rPr>
              <a:t>로완 </a:t>
            </a:r>
            <a:r>
              <a:rPr kumimoji="1" lang="en-US" altLang="ko-KR" sz="2800" dirty="0">
                <a:solidFill>
                  <a:schemeClr val="bg1"/>
                </a:solidFill>
              </a:rPr>
              <a:t>CTO</a:t>
            </a:r>
          </a:p>
        </p:txBody>
      </p:sp>
    </p:spTree>
    <p:extLst>
      <p:ext uri="{BB962C8B-B14F-4D97-AF65-F5344CB8AC3E}">
        <p14:creationId xmlns:p14="http://schemas.microsoft.com/office/powerpoint/2010/main" val="4232375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3231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8368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3112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7661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4828240" y="392924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4146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5128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6" name="Shape 147"/>
          <p:cNvSpPr txBox="1"/>
          <p:nvPr/>
        </p:nvSpPr>
        <p:spPr>
          <a:xfrm>
            <a:off x="4471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20848280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AI, ML, DL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인간이 고안한 알고리즘이건 기계가 학습한 알고리즘 이건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기계가 스스로 처리하면 </a:t>
            </a:r>
            <a:r>
              <a:rPr kumimoji="1" lang="en-US" altLang="ko-KR" dirty="0"/>
              <a:t>AI</a:t>
            </a:r>
          </a:p>
          <a:p>
            <a:r>
              <a:rPr kumimoji="1" lang="ko-KR" altLang="en-US" dirty="0"/>
              <a:t>데이터를 기반으로 하면 </a:t>
            </a:r>
            <a:r>
              <a:rPr kumimoji="1" lang="en-US" altLang="ko-KR" dirty="0"/>
              <a:t>ML</a:t>
            </a:r>
          </a:p>
          <a:p>
            <a:r>
              <a:rPr kumimoji="1" lang="ko-KR" altLang="en-US" dirty="0"/>
              <a:t>그중 신경망을 사용하는 것이 </a:t>
            </a:r>
            <a:r>
              <a:rPr kumimoji="1" lang="en-US" altLang="ko-KR" dirty="0"/>
              <a:t>DL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서로 다르지만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그냥 </a:t>
            </a:r>
            <a:r>
              <a:rPr kumimoji="1" lang="en-US" altLang="ko-KR" dirty="0"/>
              <a:t>AI = ML = DL</a:t>
            </a:r>
            <a:r>
              <a:rPr kumimoji="1" lang="ko-KR" altLang="en-US" dirty="0"/>
              <a:t> 이라 부른다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462789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AI, ML, DL</a:t>
            </a:r>
            <a:endParaRPr kumimoji="1" lang="ko-Kore-US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0A93C46-3F78-6A63-1111-5B9AE2D55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ore-US" altLang="en-US"/>
          </a:p>
        </p:txBody>
      </p:sp>
      <p:pic>
        <p:nvPicPr>
          <p:cNvPr id="6" name="Google Shape;125;p20">
            <a:extLst>
              <a:ext uri="{FF2B5EF4-FFF2-40B4-BE49-F238E27FC236}">
                <a16:creationId xmlns:a16="http://schemas.microsoft.com/office/drawing/2014/main" id="{4AEFEA37-CA79-A5DA-3F66-7B0263A6F51A}"/>
              </a:ext>
            </a:extLst>
          </p:cNvPr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7915" y="1840106"/>
            <a:ext cx="9033392" cy="47343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81432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42162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딥러닝 관련 기타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2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입력이 가중치만큼 곱해져서 전부 더해진다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이후 특정함수를 거쳐 출력된다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z="4400" dirty="0"/>
              <a:t>신경망의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Picture 4" descr="eep learning node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20435" y="3472329"/>
            <a:ext cx="5122767" cy="248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4032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z="4400" dirty="0"/>
              <a:t>노드</a:t>
            </a:r>
            <a:r>
              <a:rPr kumimoji="1" lang="en-US" altLang="ko-KR" sz="4400" dirty="0"/>
              <a:t>,</a:t>
            </a:r>
            <a:r>
              <a:rPr kumimoji="1" lang="ko-KR" altLang="en-US" sz="4400" dirty="0"/>
              <a:t> 층</a:t>
            </a:r>
            <a:r>
              <a:rPr kumimoji="1" lang="en-US" altLang="ko-KR" sz="4400" dirty="0"/>
              <a:t>,</a:t>
            </a:r>
            <a:r>
              <a:rPr kumimoji="1" lang="ko-KR" altLang="en-US" sz="4400" dirty="0"/>
              <a:t> 네트웤</a:t>
            </a:r>
            <a:r>
              <a:rPr kumimoji="1" lang="en-US" altLang="ko-KR" sz="4400" dirty="0"/>
              <a:t>,</a:t>
            </a:r>
            <a:r>
              <a:rPr kumimoji="1" lang="ko-KR" altLang="en-US" sz="4400" dirty="0"/>
              <a:t>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9196" y="2422529"/>
            <a:ext cx="5622222" cy="371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5504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입력 값들은 가중치에 의해 출력이 결정된다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원하는 출력이 되도록 가중치를 조절하는 것이 학습이다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학습된 결과는 학습된 가중치 들이다</a:t>
            </a:r>
            <a:r>
              <a:rPr kumimoji="1" lang="en-US" altLang="ko-KR" sz="2000" dirty="0"/>
              <a:t>.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z="4400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885314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딥러닝의 장점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로직을 몰라도 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입출력 쌍 데이터만 있으면</a:t>
            </a:r>
          </a:p>
        </p:txBody>
      </p:sp>
    </p:spTree>
    <p:extLst>
      <p:ext uri="{BB962C8B-B14F-4D97-AF65-F5344CB8AC3E}">
        <p14:creationId xmlns:p14="http://schemas.microsoft.com/office/powerpoint/2010/main" val="33775831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딥러닝이 잘하는 것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kumimoji="1" lang="ko-KR" altLang="en-US" dirty="0"/>
              <a:t>입출력쌍 기반으로 출력 예측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값 예측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일반 값</a:t>
            </a:r>
            <a:r>
              <a:rPr kumimoji="1" lang="en-US" altLang="ko-KR" dirty="0"/>
              <a:t>(</a:t>
            </a:r>
            <a:r>
              <a:rPr kumimoji="1" lang="ko-KR" altLang="en-US" dirty="0"/>
              <a:t>회귀</a:t>
            </a:r>
            <a:r>
              <a:rPr kumimoji="1" lang="en-US" altLang="ko-KR" dirty="0"/>
              <a:t>) : </a:t>
            </a:r>
            <a:r>
              <a:rPr kumimoji="1" lang="ko-KR" altLang="en-US" dirty="0"/>
              <a:t>집값 예측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내일 온도 예측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게임 점수 예측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카테고리</a:t>
            </a:r>
            <a:r>
              <a:rPr kumimoji="1" lang="en-US" altLang="ko-KR" dirty="0"/>
              <a:t>(0,1,2,3,..)(</a:t>
            </a:r>
            <a:r>
              <a:rPr kumimoji="1" lang="ko-KR" altLang="en-US" dirty="0"/>
              <a:t>분류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강아지</a:t>
            </a:r>
            <a:r>
              <a:rPr kumimoji="1" lang="en-US" altLang="ko-KR" dirty="0"/>
              <a:t>/</a:t>
            </a:r>
            <a:r>
              <a:rPr kumimoji="1" lang="ko-KR" altLang="en-US" dirty="0"/>
              <a:t>고양이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슬픔</a:t>
            </a:r>
            <a:r>
              <a:rPr kumimoji="1" lang="en-US" altLang="ko-KR" dirty="0"/>
              <a:t>/</a:t>
            </a:r>
            <a:r>
              <a:rPr kumimoji="1" lang="ko-KR" altLang="en-US" dirty="0"/>
              <a:t>기쁨</a:t>
            </a:r>
            <a:r>
              <a:rPr kumimoji="1" lang="en-US" altLang="ko-KR" dirty="0"/>
              <a:t>/</a:t>
            </a:r>
            <a:r>
              <a:rPr kumimoji="1" lang="ko-KR" altLang="en-US" dirty="0"/>
              <a:t>분노</a:t>
            </a:r>
            <a:r>
              <a:rPr kumimoji="1" lang="en-US" altLang="ko-KR" dirty="0"/>
              <a:t>/…,</a:t>
            </a:r>
            <a:r>
              <a:rPr kumimoji="1" lang="ko-KR" altLang="en-US" dirty="0"/>
              <a:t> </a:t>
            </a:r>
            <a:r>
              <a:rPr kumimoji="1" lang="en-US" altLang="ko-KR" dirty="0"/>
              <a:t>boy/girl/…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특이한 출력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영상</a:t>
            </a:r>
            <a:r>
              <a:rPr kumimoji="1" lang="en-US" altLang="ko-KR" dirty="0"/>
              <a:t>(</a:t>
            </a:r>
            <a:r>
              <a:rPr kumimoji="1" lang="ko-KR" altLang="en-US" dirty="0"/>
              <a:t>영상 생성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ko-KR" altLang="en-US" dirty="0"/>
              <a:t>음성</a:t>
            </a:r>
            <a:r>
              <a:rPr kumimoji="1" lang="en-US" altLang="ko-KR" dirty="0"/>
              <a:t>(</a:t>
            </a:r>
            <a:r>
              <a:rPr kumimoji="1" lang="ko-KR" altLang="en-US" dirty="0"/>
              <a:t>음성 합성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ko-KR" altLang="en-US" dirty="0"/>
              <a:t>텍스트</a:t>
            </a:r>
            <a:r>
              <a:rPr kumimoji="1" lang="en-US" altLang="ko-KR" dirty="0"/>
              <a:t>(ChatGPT)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910133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딥러닝의 단점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데이터가 많아야 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일반  </a:t>
            </a:r>
            <a:r>
              <a:rPr kumimoji="1" lang="en-US" altLang="ko-KR" dirty="0"/>
              <a:t>ML</a:t>
            </a:r>
            <a:r>
              <a:rPr kumimoji="1" lang="ko-KR" altLang="en-US" dirty="0"/>
              <a:t>에 비해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배 이상</a:t>
            </a:r>
            <a:endParaRPr kumimoji="1" lang="en-US" altLang="ko-KR" dirty="0"/>
          </a:p>
          <a:p>
            <a:r>
              <a:rPr kumimoji="1" lang="ko-KR" altLang="en-US" dirty="0"/>
              <a:t>데이터 구하기가 어렵다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특히 출력 데이터</a:t>
            </a:r>
            <a:endParaRPr kumimoji="1" lang="en-US" altLang="ko-KR" dirty="0"/>
          </a:p>
          <a:p>
            <a:r>
              <a:rPr kumimoji="1" lang="ko-KR" altLang="en-US" dirty="0"/>
              <a:t>연산량이 많다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85226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딥러닝이 못하는 것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레이블링 데이터가 없는 문제</a:t>
            </a:r>
            <a:endParaRPr kumimoji="1" lang="en-US" altLang="ko-KR" dirty="0"/>
          </a:p>
          <a:p>
            <a:r>
              <a:rPr kumimoji="1" lang="ko-KR" altLang="en-US" dirty="0"/>
              <a:t>데이터가 부족한 문제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행복하려면</a:t>
            </a:r>
            <a:r>
              <a:rPr kumimoji="1" lang="en-US" altLang="ko-KR" dirty="0"/>
              <a:t>?</a:t>
            </a:r>
          </a:p>
          <a:p>
            <a:r>
              <a:rPr kumimoji="1" lang="ko-KR" altLang="en-US" dirty="0"/>
              <a:t>회사 매출을 올리려면</a:t>
            </a:r>
            <a:r>
              <a:rPr kumimoji="1" lang="en-US" altLang="ko-KR" dirty="0"/>
              <a:t>?</a:t>
            </a:r>
          </a:p>
          <a:p>
            <a:r>
              <a:rPr kumimoji="1" lang="en-US" altLang="ko-KR" dirty="0"/>
              <a:t>NVIDIA</a:t>
            </a:r>
            <a:r>
              <a:rPr kumimoji="1" lang="ko-KR" altLang="en-US" dirty="0"/>
              <a:t>의 내일 주가는</a:t>
            </a:r>
            <a:r>
              <a:rPr kumimoji="1" lang="en-US" altLang="ko-KR" dirty="0"/>
              <a:t>?</a:t>
            </a:r>
          </a:p>
          <a:p>
            <a:r>
              <a:rPr kumimoji="1" lang="ko-KR" altLang="en-US" dirty="0"/>
              <a:t>지금 먹고 있는 사과의 농장주 이름은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0192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3231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8368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3112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7661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5184339" y="3928495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4146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5128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6" name="Shape 147"/>
          <p:cNvSpPr txBox="1"/>
          <p:nvPr/>
        </p:nvSpPr>
        <p:spPr>
          <a:xfrm>
            <a:off x="4471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3625745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레이블링 데이터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입출력 데이터 중에 입력 데이터는 그래도 쉽게 구한다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출력 데이터는 사람이 레이블링 해야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4" name="Google Shape;176;p26">
            <a:extLst>
              <a:ext uri="{FF2B5EF4-FFF2-40B4-BE49-F238E27FC236}">
                <a16:creationId xmlns:a16="http://schemas.microsoft.com/office/drawing/2014/main" id="{B06F6DDB-8B05-5EBE-95A9-F7E984493DDE}"/>
              </a:ext>
            </a:extLst>
          </p:cNvPr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344" y="2934238"/>
            <a:ext cx="1485924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87;p27">
            <a:extLst>
              <a:ext uri="{FF2B5EF4-FFF2-40B4-BE49-F238E27FC236}">
                <a16:creationId xmlns:a16="http://schemas.microsoft.com/office/drawing/2014/main" id="{96C201A2-3632-FB6D-B7A5-7BC24A976756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5148" y="2936411"/>
            <a:ext cx="1630000" cy="13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98;p28">
            <a:extLst>
              <a:ext uri="{FF2B5EF4-FFF2-40B4-BE49-F238E27FC236}">
                <a16:creationId xmlns:a16="http://schemas.microsoft.com/office/drawing/2014/main" id="{B2CCCAEC-2CD9-3490-9A2F-87EBBA305AA7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4243" y="2973739"/>
            <a:ext cx="1754100" cy="1301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09;p29">
            <a:extLst>
              <a:ext uri="{FF2B5EF4-FFF2-40B4-BE49-F238E27FC236}">
                <a16:creationId xmlns:a16="http://schemas.microsoft.com/office/drawing/2014/main" id="{65AAC342-C0E4-15AF-53CB-20220AFEE5C6}"/>
              </a:ext>
            </a:extLst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8389" y="2972793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ED76AF-BF2D-3205-51B1-0557BF91CAE0}"/>
              </a:ext>
            </a:extLst>
          </p:cNvPr>
          <p:cNvSpPr txBox="1"/>
          <p:nvPr/>
        </p:nvSpPr>
        <p:spPr>
          <a:xfrm>
            <a:off x="1397876" y="461404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강아지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7A95A6-F666-D2AB-E0A3-C59C04EC110A}"/>
              </a:ext>
            </a:extLst>
          </p:cNvPr>
          <p:cNvSpPr txBox="1"/>
          <p:nvPr/>
        </p:nvSpPr>
        <p:spPr>
          <a:xfrm>
            <a:off x="6216869" y="445113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강아지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CD4094-D5B9-8F29-919C-52C126EA135B}"/>
              </a:ext>
            </a:extLst>
          </p:cNvPr>
          <p:cNvSpPr txBox="1"/>
          <p:nvPr/>
        </p:nvSpPr>
        <p:spPr>
          <a:xfrm>
            <a:off x="3731172" y="452995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고양이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A77B81-8480-1ACC-B25B-EA8315BF6113}"/>
              </a:ext>
            </a:extLst>
          </p:cNvPr>
          <p:cNvSpPr txBox="1"/>
          <p:nvPr/>
        </p:nvSpPr>
        <p:spPr>
          <a:xfrm>
            <a:off x="8865475" y="43565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/>
              <a:t>고양이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7E43CA6-FC9C-8F49-F09F-39737E61DC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2856" y="5144782"/>
            <a:ext cx="2096594" cy="14693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A3672F6-8CBA-2422-0CFD-4D96C648F9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9681" y="4897819"/>
            <a:ext cx="1108216" cy="18252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5D7BA87-8BC1-7B2A-4228-C71EA289D935}"/>
              </a:ext>
            </a:extLst>
          </p:cNvPr>
          <p:cNvSpPr txBox="1"/>
          <p:nvPr/>
        </p:nvSpPr>
        <p:spPr>
          <a:xfrm>
            <a:off x="4577255" y="568084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골절</a:t>
            </a:r>
            <a:endParaRPr kumimoji="1" lang="ko-Kore-US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17F3F0-FB92-2F87-4AF2-A6EDF7A95773}"/>
              </a:ext>
            </a:extLst>
          </p:cNvPr>
          <p:cNvSpPr txBox="1"/>
          <p:nvPr/>
        </p:nvSpPr>
        <p:spPr>
          <a:xfrm>
            <a:off x="8029903" y="563354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비골절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40340517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1B9D0C-5DE7-FEC6-FEAD-42E3699B5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지도</a:t>
            </a:r>
            <a:r>
              <a:rPr kumimoji="1" lang="ko-KR" altLang="en-US"/>
              <a:t> 학습</a:t>
            </a:r>
            <a:endParaRPr kumimoji="1" lang="ko-Kore-US" altLang="en-US"/>
          </a:p>
        </p:txBody>
      </p:sp>
      <p:pic>
        <p:nvPicPr>
          <p:cNvPr id="21" name="Google Shape;149;p24">
            <a:extLst>
              <a:ext uri="{FF2B5EF4-FFF2-40B4-BE49-F238E27FC236}">
                <a16:creationId xmlns:a16="http://schemas.microsoft.com/office/drawing/2014/main" id="{9BD3D4A0-36E6-45B2-DF54-D5253D4A842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03931" y="2072402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52;p24">
            <a:extLst>
              <a:ext uri="{FF2B5EF4-FFF2-40B4-BE49-F238E27FC236}">
                <a16:creationId xmlns:a16="http://schemas.microsoft.com/office/drawing/2014/main" id="{5FACF17E-BB19-F896-1107-7A1884B310C6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2357" y="2653415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153;p24">
            <a:extLst>
              <a:ext uri="{FF2B5EF4-FFF2-40B4-BE49-F238E27FC236}">
                <a16:creationId xmlns:a16="http://schemas.microsoft.com/office/drawing/2014/main" id="{FD0EB005-37CA-2CFF-83BB-BE361E64A160}"/>
              </a:ext>
            </a:extLst>
          </p:cNvPr>
          <p:cNvSpPr txBox="1"/>
          <p:nvPr/>
        </p:nvSpPr>
        <p:spPr>
          <a:xfrm>
            <a:off x="8416807" y="2588058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강아지</a:t>
            </a:r>
            <a:endParaRPr b="1" dirty="0"/>
          </a:p>
        </p:txBody>
      </p:sp>
      <p:pic>
        <p:nvPicPr>
          <p:cNvPr id="24" name="Google Shape;176;p26">
            <a:extLst>
              <a:ext uri="{FF2B5EF4-FFF2-40B4-BE49-F238E27FC236}">
                <a16:creationId xmlns:a16="http://schemas.microsoft.com/office/drawing/2014/main" id="{EEEB57A1-AA07-7B41-C379-279C29415F3A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4440" y="2082900"/>
            <a:ext cx="1485924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50;p24">
            <a:extLst>
              <a:ext uri="{FF2B5EF4-FFF2-40B4-BE49-F238E27FC236}">
                <a16:creationId xmlns:a16="http://schemas.microsoft.com/office/drawing/2014/main" id="{096E0317-5CBC-5161-A85D-76BEB95DCF3F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5672" y="2653427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49;p24">
            <a:extLst>
              <a:ext uri="{FF2B5EF4-FFF2-40B4-BE49-F238E27FC236}">
                <a16:creationId xmlns:a16="http://schemas.microsoft.com/office/drawing/2014/main" id="{EE082E39-9369-37C4-5B90-CC6B1F28DC0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45973" y="4468761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50;p24">
            <a:extLst>
              <a:ext uri="{FF2B5EF4-FFF2-40B4-BE49-F238E27FC236}">
                <a16:creationId xmlns:a16="http://schemas.microsoft.com/office/drawing/2014/main" id="{81331936-DCD0-FA07-2024-A283F1EB8091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7714" y="5049786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52;p24">
            <a:extLst>
              <a:ext uri="{FF2B5EF4-FFF2-40B4-BE49-F238E27FC236}">
                <a16:creationId xmlns:a16="http://schemas.microsoft.com/office/drawing/2014/main" id="{AB2F417B-A77C-37D7-EB3B-C33A95D59F01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4399" y="5049774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3CC344B-A26D-997F-228D-2574A3EEF0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1285" y="4223626"/>
            <a:ext cx="1980570" cy="211309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EA9B4FD-5C03-7A8D-FD38-469D23336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6367" y="4259317"/>
            <a:ext cx="1951120" cy="212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036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1B9D0C-5DE7-FEC6-FEAD-42E3699B5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비지도 학습</a:t>
            </a:r>
            <a:endParaRPr kumimoji="1" lang="ko-Kore-US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DB1C0DC-1751-EB8E-9510-20263A654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673" y="3722731"/>
            <a:ext cx="3073390" cy="2194592"/>
          </a:xfrm>
          <a:prstGeom prst="rect">
            <a:avLst/>
          </a:prstGeom>
        </p:spPr>
      </p:pic>
      <p:pic>
        <p:nvPicPr>
          <p:cNvPr id="11" name="Google Shape;150;p24">
            <a:extLst>
              <a:ext uri="{FF2B5EF4-FFF2-40B4-BE49-F238E27FC236}">
                <a16:creationId xmlns:a16="http://schemas.microsoft.com/office/drawing/2014/main" id="{8E200221-E0E1-8985-83E3-F8BB9EF1F094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1743" y="4624118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76;p26">
            <a:extLst>
              <a:ext uri="{FF2B5EF4-FFF2-40B4-BE49-F238E27FC236}">
                <a16:creationId xmlns:a16="http://schemas.microsoft.com/office/drawing/2014/main" id="{B2534CF0-884F-7DAB-F07E-2E7C5E6B9F34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9021" y="3983420"/>
            <a:ext cx="1597241" cy="1608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52;p24">
            <a:extLst>
              <a:ext uri="{FF2B5EF4-FFF2-40B4-BE49-F238E27FC236}">
                <a16:creationId xmlns:a16="http://schemas.microsoft.com/office/drawing/2014/main" id="{8E6541E7-DE92-4651-9826-698BA7B0A693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8331" y="4582063"/>
            <a:ext cx="671625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B2B322E-D3BE-09B3-0718-2DDDEF022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입력 데이터를 출력 데이터로 사용</a:t>
            </a:r>
            <a:endParaRPr kumimoji="1" lang="en-US" altLang="ko-KR" dirty="0"/>
          </a:p>
        </p:txBody>
      </p:sp>
      <p:pic>
        <p:nvPicPr>
          <p:cNvPr id="17" name="Google Shape;176;p26">
            <a:extLst>
              <a:ext uri="{FF2B5EF4-FFF2-40B4-BE49-F238E27FC236}">
                <a16:creationId xmlns:a16="http://schemas.microsoft.com/office/drawing/2014/main" id="{BFA95440-BBAB-DF41-F6AE-D6FB7B53C76F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2855" y="4030717"/>
            <a:ext cx="1597241" cy="16080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942240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1B9D0C-5DE7-FEC6-FEAD-42E3699B5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비지도 학습</a:t>
            </a:r>
            <a:endParaRPr kumimoji="1" lang="ko-Kore-US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8DA025B-E56D-1868-6D6E-97A6E9A26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173" y="3158813"/>
            <a:ext cx="6145924" cy="3270387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B2B322E-D3BE-09B3-0718-2DDDEF022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데이터만 구해서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레이블링 데이터 없이</a:t>
            </a:r>
          </a:p>
        </p:txBody>
      </p:sp>
    </p:spTree>
    <p:extLst>
      <p:ext uri="{BB962C8B-B14F-4D97-AF65-F5344CB8AC3E}">
        <p14:creationId xmlns:p14="http://schemas.microsoft.com/office/powerpoint/2010/main" val="13106366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내용 개체 틀 2">
            <a:extLst>
              <a:ext uri="{FF2B5EF4-FFF2-40B4-BE49-F238E27FC236}">
                <a16:creationId xmlns:a16="http://schemas.microsoft.com/office/drawing/2014/main" id="{1685EBD6-102D-5C19-CA53-66E64F6CA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게임 화면을 입력으로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액션을 출력으로</a:t>
            </a:r>
            <a:endParaRPr kumimoji="1" lang="en-US" altLang="ko-KR" dirty="0"/>
          </a:p>
          <a:p>
            <a:r>
              <a:rPr kumimoji="1" lang="ko-KR" altLang="en-US" dirty="0"/>
              <a:t>게임 점수가 최대가 되도록 학습 시킨다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277D296-2C9B-ACAE-A67E-66719EAE4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강화</a:t>
            </a:r>
            <a:r>
              <a:rPr kumimoji="1" lang="ko-KR" altLang="en-US"/>
              <a:t> 학습</a:t>
            </a:r>
            <a:endParaRPr kumimoji="1" lang="ko-Kore-US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303851D-9A4F-AEB9-5A6D-97D6A4F259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26" t="13186" b="26889"/>
          <a:stretch/>
        </p:blipFill>
        <p:spPr>
          <a:xfrm>
            <a:off x="6790617" y="3705013"/>
            <a:ext cx="4628147" cy="225310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78EF9BE-BC91-2DCF-49A5-768072CD2B2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9099" y="3705013"/>
            <a:ext cx="1698232" cy="169823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E7E4D78-9CBF-6B60-9365-9B619E5747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976" r="18886"/>
          <a:stretch/>
        </p:blipFill>
        <p:spPr>
          <a:xfrm>
            <a:off x="6790615" y="5537949"/>
            <a:ext cx="4569368" cy="425153"/>
          </a:xfrm>
          <a:prstGeom prst="rect">
            <a:avLst/>
          </a:prstGeom>
        </p:spPr>
      </p:pic>
      <p:grpSp>
        <p:nvGrpSpPr>
          <p:cNvPr id="19" name="Group 3">
            <a:extLst>
              <a:ext uri="{FF2B5EF4-FFF2-40B4-BE49-F238E27FC236}">
                <a16:creationId xmlns:a16="http://schemas.microsoft.com/office/drawing/2014/main" id="{E8B4A6A0-EC38-517C-3CC3-DA1D3D49117A}"/>
              </a:ext>
            </a:extLst>
          </p:cNvPr>
          <p:cNvGrpSpPr/>
          <p:nvPr/>
        </p:nvGrpSpPr>
        <p:grpSpPr>
          <a:xfrm>
            <a:off x="6790616" y="4434490"/>
            <a:ext cx="4628148" cy="1530274"/>
            <a:chOff x="3190966" y="4045844"/>
            <a:chExt cx="6170864" cy="2040365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DA23E9C-A799-0368-6E90-6EF2EC191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33682" y="5339734"/>
              <a:ext cx="771358" cy="746475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812679A-C422-0649-B559-86D24F007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05040" y="5339734"/>
              <a:ext cx="771358" cy="746475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1533C76-5872-28F6-F17F-4AA2C4524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76398" y="5339734"/>
              <a:ext cx="771358" cy="746475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02CE803-1748-B92F-BA1E-C6A12D6C0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7756" y="5339734"/>
              <a:ext cx="771358" cy="746475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94C34DD-549C-BCFF-C0C6-A19823FFD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62324" y="5335302"/>
              <a:ext cx="771358" cy="746475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E94A0C0-E5D7-7BDE-FC7B-9F0971136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8317" y="4045844"/>
              <a:ext cx="933094" cy="1293890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0F6DF4C-4D4E-07A3-2359-9C3BF2E40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19114" y="5330869"/>
              <a:ext cx="771358" cy="746475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447DFF9B-941A-EF40-B26B-647898787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90966" y="5330869"/>
              <a:ext cx="771358" cy="746475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6824FF2-2FBC-B093-E2E6-FE420AAB5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0472" y="5330869"/>
              <a:ext cx="771358" cy="746475"/>
            </a:xfrm>
            <a:prstGeom prst="rect">
              <a:avLst/>
            </a:prstGeom>
          </p:spPr>
        </p:pic>
      </p:grpSp>
      <p:pic>
        <p:nvPicPr>
          <p:cNvPr id="29" name="그림 32">
            <a:extLst>
              <a:ext uri="{FF2B5EF4-FFF2-40B4-BE49-F238E27FC236}">
                <a16:creationId xmlns:a16="http://schemas.microsoft.com/office/drawing/2014/main" id="{95D9CCF0-B2FC-580F-E013-E6225C206CF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5441" y="4572834"/>
            <a:ext cx="457198" cy="438148"/>
          </a:xfrm>
          <a:prstGeom prst="rect">
            <a:avLst/>
          </a:prstGeom>
        </p:spPr>
      </p:pic>
      <p:sp>
        <p:nvSpPr>
          <p:cNvPr id="30" name="Rectangle 21">
            <a:extLst>
              <a:ext uri="{FF2B5EF4-FFF2-40B4-BE49-F238E27FC236}">
                <a16:creationId xmlns:a16="http://schemas.microsoft.com/office/drawing/2014/main" id="{FEB5CF91-5293-5091-19CD-33C42AFA0075}"/>
              </a:ext>
            </a:extLst>
          </p:cNvPr>
          <p:cNvSpPr/>
          <p:nvPr/>
        </p:nvSpPr>
        <p:spPr>
          <a:xfrm>
            <a:off x="7788357" y="4417184"/>
            <a:ext cx="804287" cy="695842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5DC72E0-9FAC-C8B4-6FCB-35326B9159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4010" y="4250413"/>
            <a:ext cx="1390650" cy="1285875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B821AA2F-2DF5-9C31-8C49-3599F51AB9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568" y="3797739"/>
            <a:ext cx="2349500" cy="2184400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4AB06F40-8687-67F0-41F4-0135ABFF63CA}"/>
              </a:ext>
            </a:extLst>
          </p:cNvPr>
          <p:cNvSpPr txBox="1"/>
          <p:nvPr/>
        </p:nvSpPr>
        <p:spPr>
          <a:xfrm>
            <a:off x="3489435" y="421464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 sz="1100"/>
              <a:t>점프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F046D89-A020-90CB-527A-B5D074514058}"/>
              </a:ext>
            </a:extLst>
          </p:cNvPr>
          <p:cNvSpPr txBox="1"/>
          <p:nvPr/>
        </p:nvSpPr>
        <p:spPr>
          <a:xfrm>
            <a:off x="3484180" y="4787463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 sz="1100"/>
              <a:t>스테이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93BE113-5951-1534-0169-3E61FD1862FA}"/>
              </a:ext>
            </a:extLst>
          </p:cNvPr>
          <p:cNvSpPr txBox="1"/>
          <p:nvPr/>
        </p:nvSpPr>
        <p:spPr>
          <a:xfrm>
            <a:off x="3478925" y="5318235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US" altLang="en-US" sz="1100"/>
              <a:t>슬라이드</a:t>
            </a:r>
          </a:p>
        </p:txBody>
      </p:sp>
      <p:sp>
        <p:nvSpPr>
          <p:cNvPr id="108" name="왼쪽/오른쪽 화살표[L] 107">
            <a:extLst>
              <a:ext uri="{FF2B5EF4-FFF2-40B4-BE49-F238E27FC236}">
                <a16:creationId xmlns:a16="http://schemas.microsoft.com/office/drawing/2014/main" id="{04AC1332-6EF6-F8C2-3D9C-7892283AB5E3}"/>
              </a:ext>
            </a:extLst>
          </p:cNvPr>
          <p:cNvSpPr/>
          <p:nvPr/>
        </p:nvSpPr>
        <p:spPr>
          <a:xfrm>
            <a:off x="4498428" y="4487918"/>
            <a:ext cx="1587062" cy="714704"/>
          </a:xfrm>
          <a:prstGeom prst="leftRightArrow">
            <a:avLst>
              <a:gd name="adj1" fmla="val 44118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67839850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내용 개체 틀 2">
            <a:extLst>
              <a:ext uri="{FF2B5EF4-FFF2-40B4-BE49-F238E27FC236}">
                <a16:creationId xmlns:a16="http://schemas.microsoft.com/office/drawing/2014/main" id="{1685EBD6-102D-5C19-CA53-66E64F6CA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막대 상태를 입력으로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카트 좌우 이동을 출력으로</a:t>
            </a:r>
            <a:endParaRPr kumimoji="1" lang="en-US" altLang="ko-KR" dirty="0"/>
          </a:p>
          <a:p>
            <a:r>
              <a:rPr kumimoji="1" lang="ko-KR" altLang="en-US" dirty="0"/>
              <a:t>지속 시간이 최대가 되도록 학습 시킨다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277D296-2C9B-ACAE-A67E-66719EAE4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강화</a:t>
            </a:r>
            <a:r>
              <a:rPr kumimoji="1" lang="ko-KR" altLang="en-US"/>
              <a:t> 학습</a:t>
            </a:r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BACBCA-8709-86C2-B94B-C525F4CCCC9E}"/>
              </a:ext>
            </a:extLst>
          </p:cNvPr>
          <p:cNvSpPr txBox="1"/>
          <p:nvPr/>
        </p:nvSpPr>
        <p:spPr>
          <a:xfrm>
            <a:off x="6726621" y="5811485"/>
            <a:ext cx="50344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US" altLang="en-US"/>
              <a:t>https://www.youtube.com/watch?v=HC0IRvnlRG4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CEBF0F-9646-D2EC-5206-752C1BA091F0}"/>
              </a:ext>
            </a:extLst>
          </p:cNvPr>
          <p:cNvSpPr txBox="1"/>
          <p:nvPr/>
        </p:nvSpPr>
        <p:spPr>
          <a:xfrm>
            <a:off x="6684579" y="5338519"/>
            <a:ext cx="5087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US" altLang="en-US"/>
              <a:t>https://www.youtube.com/watch?v=e7669NPbENY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13DC32-855F-8948-7BFD-82BBFDA44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662" y="3181492"/>
            <a:ext cx="3924738" cy="306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3373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48CB2-57A8-30DF-E50D-DB39FE78A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머신</a:t>
            </a:r>
            <a:r>
              <a:rPr kumimoji="1" lang="ko-KR" altLang="en-US"/>
              <a:t>러닝 </a:t>
            </a:r>
            <a:r>
              <a:rPr kumimoji="1" lang="en-US" altLang="ko-KR"/>
              <a:t>vs </a:t>
            </a:r>
            <a:r>
              <a:rPr kumimoji="1" lang="ko-KR" altLang="en-US"/>
              <a:t>딥러닝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93F2DB-107E-CFDB-C131-4C4BF9197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US" altLang="en-US"/>
              <a:t>딥러닝은</a:t>
            </a:r>
            <a:r>
              <a:rPr kumimoji="1" lang="ko-KR" altLang="en-US"/>
              <a:t> 단점이 크다</a:t>
            </a:r>
            <a:r>
              <a:rPr kumimoji="1" lang="en-US" altLang="ko-KR"/>
              <a:t>.</a:t>
            </a:r>
            <a:r>
              <a:rPr kumimoji="1" lang="ko-KR" altLang="en-US"/>
              <a:t> 비싸다</a:t>
            </a:r>
            <a:r>
              <a:rPr kumimoji="1" lang="en-US" altLang="ko-KR"/>
              <a:t>.</a:t>
            </a:r>
          </a:p>
          <a:p>
            <a:pPr lvl="1"/>
            <a:r>
              <a:rPr kumimoji="1" lang="ko-KR" altLang="en-US"/>
              <a:t>데이터가 많이 필요</a:t>
            </a:r>
            <a:r>
              <a:rPr kumimoji="1" lang="en-US" altLang="ko-KR"/>
              <a:t>.</a:t>
            </a:r>
            <a:r>
              <a:rPr kumimoji="1" lang="ko-KR" altLang="en-US"/>
              <a:t> 데이터 구축 비싸고</a:t>
            </a:r>
            <a:r>
              <a:rPr kumimoji="1" lang="en-US" altLang="ko-KR"/>
              <a:t>,</a:t>
            </a:r>
            <a:r>
              <a:rPr kumimoji="1" lang="ko-KR" altLang="en-US"/>
              <a:t> 계산 비용 비싸고</a:t>
            </a:r>
            <a:endParaRPr kumimoji="1" lang="en-US" altLang="ko-KR"/>
          </a:p>
          <a:p>
            <a:pPr marL="457200" lvl="1" indent="0">
              <a:buNone/>
            </a:pPr>
            <a:endParaRPr kumimoji="1" lang="en-US" altLang="ko-KR"/>
          </a:p>
          <a:p>
            <a:r>
              <a:rPr kumimoji="1" lang="ko-KR" altLang="en-US"/>
              <a:t>이미 해법이 있는 문제는 머신러닝으로</a:t>
            </a:r>
            <a:endParaRPr kumimoji="1" lang="en-US" altLang="ko-KR"/>
          </a:p>
          <a:p>
            <a:r>
              <a:rPr kumimoji="1" lang="ko-KR" altLang="en-US"/>
              <a:t>큰 비용을 투자하더라도 문제 해결하면 큰 가치가 있는 경우에는 딥러닝으로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49972045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29963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 데이터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972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영상은 픽셀로 구성됨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영상과 픽셀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16BFCF-4FB2-0874-F633-6BAC4DFC5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289" y="2736631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68186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회색 영상의 경우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픽셀은 밝기의 값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개로 나타냄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818"/>
          <p:cNvSpPr txBox="1"/>
          <p:nvPr/>
        </p:nvSpPr>
        <p:spPr>
          <a:xfrm>
            <a:off x="7782297" y="651816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altLang="ko-KR" sz="800" dirty="0">
                <a:hlinkClick r:id="rId2"/>
              </a:rPr>
              <a:t>https://thebook.io/006796/ch01/02/01_01/</a:t>
            </a:r>
            <a:endParaRPr lang="en" sz="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102" y="2644666"/>
            <a:ext cx="63373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84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3231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8368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3112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7661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5184339" y="3928495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4146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5128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6063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7" name="Shape 147"/>
          <p:cNvSpPr txBox="1"/>
          <p:nvPr/>
        </p:nvSpPr>
        <p:spPr>
          <a:xfrm>
            <a:off x="5555440" y="457680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2567378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회색 영상의 경우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픽셀은 밝기의 값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개로 나타냄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3304872"/>
            <a:ext cx="4267200" cy="2120900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7972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https://docs.gimp.org/2.10/ko/gimp-images-in.html</a:t>
            </a:r>
            <a:r>
              <a:rPr lang="ko-KR" altLang="en-US" sz="800" dirty="0"/>
              <a:t> 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201017616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칼라 영상의 경우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픽셀은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색깔</a:t>
            </a:r>
            <a:r>
              <a:rPr kumimoji="1" lang="en-US" altLang="ko-KR" dirty="0"/>
              <a:t> Red, Green, Blue</a:t>
            </a:r>
            <a:r>
              <a:rPr kumimoji="1" lang="ko-KR" altLang="en-US" dirty="0"/>
              <a:t>을 표시한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값으로 나타냄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50724C-3C2D-48EB-C3D8-2BAD8BCCB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745" y="3158426"/>
            <a:ext cx="5164083" cy="332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07055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3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RGB</a:t>
            </a:r>
            <a:r>
              <a:rPr kumimoji="1" lang="ko-KR" altLang="en-US" dirty="0"/>
              <a:t>값을 특정 위체에서 그 값의 밝기로 표현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모니터에서 컬러 영상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818"/>
          <p:cNvSpPr txBox="1"/>
          <p:nvPr/>
        </p:nvSpPr>
        <p:spPr>
          <a:xfrm>
            <a:off x="8367737" y="6304632"/>
            <a:ext cx="3749037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/>
              <a:t>https://www.shutterstock.com/ko/video/clip-14017733-led-screen-vivid-rgb-close</a:t>
            </a:r>
            <a:endParaRPr lang="en" sz="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1FC2B0-E877-59C5-380F-5B3DE1B66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099" y="3250627"/>
            <a:ext cx="5291521" cy="295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60406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가로 세로로 배열된 픽셀의 값을 숫자로 표시한 데이터</a:t>
            </a:r>
            <a:endParaRPr kumimoji="1" lang="en-US" altLang="ko-KR" dirty="0"/>
          </a:p>
          <a:p>
            <a:r>
              <a:rPr kumimoji="1" lang="ko-KR" altLang="en-US" dirty="0"/>
              <a:t>단지 숫자들이다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818"/>
          <p:cNvSpPr txBox="1"/>
          <p:nvPr/>
        </p:nvSpPr>
        <p:spPr>
          <a:xfrm>
            <a:off x="8367737" y="6304632"/>
            <a:ext cx="3749037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/>
              <a:t>https://www.shutterstock.com/ko/video/clip-14017733-led-screen-vivid-rgb-close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121442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3231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8368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3112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7661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5184339" y="3928495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4146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5128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6063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6470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8" name="Shape 147"/>
          <p:cNvSpPr txBox="1"/>
          <p:nvPr/>
        </p:nvSpPr>
        <p:spPr>
          <a:xfrm>
            <a:off x="5963197" y="4582127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2002575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3231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8368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3112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7661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5536588" y="3928495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4146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5128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6063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6470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8" name="Shape 147"/>
          <p:cNvSpPr txBox="1"/>
          <p:nvPr/>
        </p:nvSpPr>
        <p:spPr>
          <a:xfrm>
            <a:off x="5048994" y="459541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7" name="Shape 143"/>
          <p:cNvSpPr/>
          <p:nvPr/>
        </p:nvSpPr>
        <p:spPr>
          <a:xfrm>
            <a:off x="5554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5905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3231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8368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3112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7661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5463517" y="393988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4146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5128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6063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6470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7" name="Shape 143"/>
          <p:cNvSpPr/>
          <p:nvPr/>
        </p:nvSpPr>
        <p:spPr>
          <a:xfrm>
            <a:off x="5554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9" name="Shape 143"/>
          <p:cNvSpPr/>
          <p:nvPr/>
        </p:nvSpPr>
        <p:spPr>
          <a:xfrm>
            <a:off x="7095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0" name="Shape 143"/>
          <p:cNvSpPr/>
          <p:nvPr/>
        </p:nvSpPr>
        <p:spPr>
          <a:xfrm>
            <a:off x="3663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1" name="Shape 143"/>
          <p:cNvSpPr/>
          <p:nvPr/>
        </p:nvSpPr>
        <p:spPr>
          <a:xfrm>
            <a:off x="5837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2" name="Shape 143"/>
          <p:cNvSpPr/>
          <p:nvPr/>
        </p:nvSpPr>
        <p:spPr>
          <a:xfrm>
            <a:off x="4610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3" name="Shape 147"/>
          <p:cNvSpPr txBox="1"/>
          <p:nvPr/>
        </p:nvSpPr>
        <p:spPr>
          <a:xfrm>
            <a:off x="6615470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3739412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260338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찾았다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3231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8368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3112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7661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5524091" y="3928495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4146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5128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6063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6470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7" name="Shape 143"/>
          <p:cNvSpPr/>
          <p:nvPr/>
        </p:nvSpPr>
        <p:spPr>
          <a:xfrm>
            <a:off x="5554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9" name="Shape 143"/>
          <p:cNvSpPr/>
          <p:nvPr/>
        </p:nvSpPr>
        <p:spPr>
          <a:xfrm>
            <a:off x="7095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0" name="Shape 143"/>
          <p:cNvSpPr/>
          <p:nvPr/>
        </p:nvSpPr>
        <p:spPr>
          <a:xfrm>
            <a:off x="3663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1" name="Shape 143"/>
          <p:cNvSpPr/>
          <p:nvPr/>
        </p:nvSpPr>
        <p:spPr>
          <a:xfrm>
            <a:off x="5837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2" name="Shape 143"/>
          <p:cNvSpPr/>
          <p:nvPr/>
        </p:nvSpPr>
        <p:spPr>
          <a:xfrm>
            <a:off x="4610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3" name="Shape 147"/>
          <p:cNvSpPr txBox="1"/>
          <p:nvPr/>
        </p:nvSpPr>
        <p:spPr>
          <a:xfrm>
            <a:off x="6615470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3739412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5" name="Shape 143"/>
          <p:cNvSpPr/>
          <p:nvPr/>
        </p:nvSpPr>
        <p:spPr>
          <a:xfrm>
            <a:off x="5692502" y="5032079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6" name="Shape 143"/>
          <p:cNvSpPr/>
          <p:nvPr/>
        </p:nvSpPr>
        <p:spPr>
          <a:xfrm>
            <a:off x="486500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7" name="Shape 143"/>
          <p:cNvSpPr/>
          <p:nvPr/>
        </p:nvSpPr>
        <p:spPr>
          <a:xfrm>
            <a:off x="6863116" y="501414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8" name="Shape 143"/>
          <p:cNvSpPr/>
          <p:nvPr/>
        </p:nvSpPr>
        <p:spPr>
          <a:xfrm>
            <a:off x="3971110" y="504878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3824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ko-KR" altLang="en-US" dirty="0"/>
              <a:t>입력을 받아 몇개의 그룹으로 분류한다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귤은 내가 기준을 찾았다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직접 코딩한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r>
              <a:rPr kumimoji="1" lang="ko-KR" altLang="en-US" dirty="0"/>
              <a:t>사과는 기계가 기준을 찾았다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기계가 찾은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하지만 둘다 목적과 쓰임새는 동일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290"/>
          <p:cNvSpPr/>
          <p:nvPr/>
        </p:nvSpPr>
        <p:spPr>
          <a:xfrm>
            <a:off x="5172942" y="3005190"/>
            <a:ext cx="1197600" cy="83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dirty="0"/>
              <a:t>분류기</a:t>
            </a:r>
          </a:p>
        </p:txBody>
      </p:sp>
      <p:sp>
        <p:nvSpPr>
          <p:cNvPr id="6" name="Shape 291"/>
          <p:cNvSpPr/>
          <p:nvPr/>
        </p:nvSpPr>
        <p:spPr>
          <a:xfrm>
            <a:off x="3979479" y="3278490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7" name="Shape 292"/>
          <p:cNvSpPr/>
          <p:nvPr/>
        </p:nvSpPr>
        <p:spPr>
          <a:xfrm>
            <a:off x="6691942" y="3294515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" name="Shape 293"/>
          <p:cNvSpPr txBox="1"/>
          <p:nvPr/>
        </p:nvSpPr>
        <p:spPr>
          <a:xfrm>
            <a:off x="2801847" y="3238290"/>
            <a:ext cx="96467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크기</a:t>
            </a:r>
          </a:p>
        </p:txBody>
      </p:sp>
      <p:sp>
        <p:nvSpPr>
          <p:cNvPr id="9" name="Shape 294"/>
          <p:cNvSpPr txBox="1"/>
          <p:nvPr/>
        </p:nvSpPr>
        <p:spPr>
          <a:xfrm>
            <a:off x="7728617" y="3258390"/>
            <a:ext cx="149463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익었다 </a:t>
            </a:r>
            <a:r>
              <a:rPr lang="ko-KR" altLang="en-US" dirty="0"/>
              <a:t>분류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91703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ko-KR" altLang="en-US" dirty="0"/>
              <a:t>분류를 위해 ‘크기를 재서 기준 크기를 가지고 구별’</a:t>
            </a:r>
            <a:r>
              <a:rPr kumimoji="1" lang="en-US" altLang="ko-KR" dirty="0"/>
              <a:t> ←model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 시키려면 사과 </a:t>
            </a:r>
            <a:r>
              <a:rPr kumimoji="1" lang="en-US" altLang="ko-KR" dirty="0"/>
              <a:t>2</a:t>
            </a:r>
            <a:r>
              <a:rPr kumimoji="1" lang="ko-KR" altLang="en-US" dirty="0"/>
              <a:t>상자가 필요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익은 거 상자</a:t>
            </a:r>
            <a:r>
              <a:rPr kumimoji="1" lang="en-US" altLang="ko-KR" dirty="0"/>
              <a:t>, </a:t>
            </a:r>
            <a:r>
              <a:rPr kumimoji="1" lang="ko-KR" altLang="en-US" dirty="0"/>
              <a:t>안 익은 거 상자</a:t>
            </a:r>
            <a:r>
              <a:rPr kumimoji="1" lang="en-US" altLang="ko-KR" dirty="0"/>
              <a:t>. ←training set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여러 번 반복해서</a:t>
            </a:r>
            <a:r>
              <a:rPr kumimoji="1" lang="en-US" altLang="ko-KR" dirty="0"/>
              <a:t>, ← iteration, step,</a:t>
            </a:r>
            <a:r>
              <a:rPr kumimoji="1" lang="ko-KR" altLang="en-US" dirty="0"/>
              <a:t> </a:t>
            </a:r>
            <a:r>
              <a:rPr kumimoji="1" lang="en-US" altLang="ko-KR" dirty="0"/>
              <a:t>epoch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원하는 기준 크기를 찾아냄</a:t>
            </a:r>
            <a:r>
              <a:rPr kumimoji="1" lang="en-US" altLang="ko-KR" dirty="0"/>
              <a:t>. ← learning, training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구분 안된 바구니에 적용</a:t>
            </a:r>
            <a:r>
              <a:rPr kumimoji="1" lang="en-US" altLang="ko-KR" dirty="0"/>
              <a:t>. ← test set, validation set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973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29963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분류하는 선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486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임도형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연세대학교 전자공학과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인지과학 석박사 수료</a:t>
            </a:r>
            <a:r>
              <a:rPr kumimoji="1" lang="en-US" altLang="ko-KR" dirty="0"/>
              <a:t>, AI </a:t>
            </a:r>
            <a:r>
              <a:rPr kumimoji="1" lang="ko-KR" altLang="en-US" dirty="0"/>
              <a:t>전공</a:t>
            </a:r>
            <a:endParaRPr kumimoji="1" lang="en-US" altLang="ko-KR" dirty="0"/>
          </a:p>
          <a:p>
            <a:r>
              <a:rPr kumimoji="1" lang="en-US" altLang="ko-Kore-US" dirty="0"/>
              <a:t>SW </a:t>
            </a:r>
            <a:r>
              <a:rPr kumimoji="1" lang="ko-KR" altLang="en-US" dirty="0"/>
              <a:t>솔루션 개발 </a:t>
            </a:r>
            <a:r>
              <a:rPr kumimoji="1" lang="en-US" altLang="ko-KR" dirty="0"/>
              <a:t>15</a:t>
            </a:r>
            <a:r>
              <a:rPr kumimoji="1" lang="ko-KR" altLang="en-US" dirty="0"/>
              <a:t>년</a:t>
            </a:r>
            <a:endParaRPr kumimoji="1" lang="en-US" altLang="ko-KR" dirty="0"/>
          </a:p>
          <a:p>
            <a:r>
              <a:rPr kumimoji="1" lang="ko-KR" altLang="en-US" dirty="0"/>
              <a:t>딥러닝 실무 </a:t>
            </a:r>
            <a:r>
              <a:rPr kumimoji="1" lang="en-US" altLang="ko-KR" dirty="0"/>
              <a:t>7</a:t>
            </a:r>
            <a:r>
              <a:rPr kumimoji="1" lang="ko-KR" altLang="en-US" dirty="0"/>
              <a:t>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현재 디지털치료제 로완 </a:t>
            </a:r>
            <a:r>
              <a:rPr kumimoji="1" lang="en-US" altLang="ko-KR" dirty="0"/>
              <a:t>CTO</a:t>
            </a:r>
          </a:p>
        </p:txBody>
      </p:sp>
    </p:spTree>
    <p:extLst>
      <p:ext uri="{BB962C8B-B14F-4D97-AF65-F5344CB8AC3E}">
        <p14:creationId xmlns:p14="http://schemas.microsoft.com/office/powerpoint/2010/main" val="861355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사과 분류를 학습한 기준으로 적용했더니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결과가 안좋다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Training set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100% </a:t>
            </a:r>
            <a:r>
              <a:rPr kumimoji="1" lang="ko-KR" altLang="en-US" dirty="0"/>
              <a:t>하더라도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test set</a:t>
            </a:r>
            <a:r>
              <a:rPr kumimoji="1" lang="ko-KR" altLang="en-US" dirty="0"/>
              <a:t>은 결과가 안좋을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분류 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8451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분류해 놓은 것을 확인해 보니 크기가 큰데도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색깔이 덜 빨간 사과가 있다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분류 적용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23"/>
          <p:cNvCxnSpPr/>
          <p:nvPr/>
        </p:nvCxnSpPr>
        <p:spPr>
          <a:xfrm rot="10800000" flipH="1">
            <a:off x="3167395" y="5756604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24"/>
          <p:cNvSpPr txBox="1"/>
          <p:nvPr/>
        </p:nvSpPr>
        <p:spPr>
          <a:xfrm>
            <a:off x="8304495" y="572557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크다</a:t>
            </a:r>
          </a:p>
        </p:txBody>
      </p:sp>
      <p:sp>
        <p:nvSpPr>
          <p:cNvPr id="7" name="Shape 325"/>
          <p:cNvSpPr txBox="1"/>
          <p:nvPr/>
        </p:nvSpPr>
        <p:spPr>
          <a:xfrm>
            <a:off x="3048170" y="57654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작다</a:t>
            </a:r>
          </a:p>
        </p:txBody>
      </p:sp>
      <p:sp>
        <p:nvSpPr>
          <p:cNvPr id="14" name="Shape 332"/>
          <p:cNvSpPr txBox="1"/>
          <p:nvPr/>
        </p:nvSpPr>
        <p:spPr>
          <a:xfrm>
            <a:off x="3553968" y="4448679"/>
            <a:ext cx="122610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5" name="Shape 333"/>
          <p:cNvSpPr txBox="1"/>
          <p:nvPr/>
        </p:nvSpPr>
        <p:spPr>
          <a:xfrm>
            <a:off x="7058370" y="4448679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3497116" y="5192535"/>
            <a:ext cx="5136155" cy="286288"/>
            <a:chOff x="1973115" y="5192535"/>
            <a:chExt cx="5136155" cy="286288"/>
          </a:xfrm>
        </p:grpSpPr>
        <p:sp>
          <p:nvSpPr>
            <p:cNvPr id="39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40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41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42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43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44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45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46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47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48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49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50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51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52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969400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>
            <a:off x="3497116" y="5192535"/>
            <a:ext cx="5136155" cy="286288"/>
            <a:chOff x="1973115" y="5192535"/>
            <a:chExt cx="5136155" cy="286288"/>
          </a:xfrm>
        </p:grpSpPr>
        <p:sp>
          <p:nvSpPr>
            <p:cNvPr id="27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28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29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30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31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32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33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34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35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36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37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38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39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40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3442929" y="5167273"/>
            <a:ext cx="5395432" cy="350625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다시 찾자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3158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8295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3039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7652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" name="Shape 351"/>
          <p:cNvSpPr/>
          <p:nvPr/>
        </p:nvSpPr>
        <p:spPr>
          <a:xfrm>
            <a:off x="4027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0" name="Shape 352"/>
          <p:cNvSpPr/>
          <p:nvPr/>
        </p:nvSpPr>
        <p:spPr>
          <a:xfrm>
            <a:off x="5161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1" name="Shape 353"/>
          <p:cNvSpPr/>
          <p:nvPr/>
        </p:nvSpPr>
        <p:spPr>
          <a:xfrm>
            <a:off x="6286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2" name="Shape 354"/>
          <p:cNvSpPr/>
          <p:nvPr/>
        </p:nvSpPr>
        <p:spPr>
          <a:xfrm>
            <a:off x="6929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3" name="Shape 355"/>
          <p:cNvSpPr/>
          <p:nvPr/>
        </p:nvSpPr>
        <p:spPr>
          <a:xfrm>
            <a:off x="5523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4" name="Shape 356"/>
          <p:cNvSpPr txBox="1"/>
          <p:nvPr/>
        </p:nvSpPr>
        <p:spPr>
          <a:xfrm>
            <a:off x="3332450" y="3401835"/>
            <a:ext cx="136625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7844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6" name="Shape 358"/>
          <p:cNvSpPr/>
          <p:nvPr/>
        </p:nvSpPr>
        <p:spPr>
          <a:xfrm>
            <a:off x="8006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7" name="Shape 359"/>
          <p:cNvSpPr/>
          <p:nvPr/>
        </p:nvSpPr>
        <p:spPr>
          <a:xfrm>
            <a:off x="8375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8" name="Shape 360"/>
          <p:cNvSpPr/>
          <p:nvPr/>
        </p:nvSpPr>
        <p:spPr>
          <a:xfrm>
            <a:off x="4481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9" name="Shape 361"/>
          <p:cNvSpPr/>
          <p:nvPr/>
        </p:nvSpPr>
        <p:spPr>
          <a:xfrm>
            <a:off x="3497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0" name="Shape 362"/>
          <p:cNvSpPr/>
          <p:nvPr/>
        </p:nvSpPr>
        <p:spPr>
          <a:xfrm>
            <a:off x="5914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1" name="Shape 363"/>
          <p:cNvSpPr/>
          <p:nvPr/>
        </p:nvSpPr>
        <p:spPr>
          <a:xfrm>
            <a:off x="7286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2" name="Shape 364"/>
          <p:cNvSpPr/>
          <p:nvPr/>
        </p:nvSpPr>
        <p:spPr>
          <a:xfrm>
            <a:off x="4871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3" name="Shape 365"/>
          <p:cNvSpPr/>
          <p:nvPr/>
        </p:nvSpPr>
        <p:spPr>
          <a:xfrm>
            <a:off x="5697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cxnSp>
        <p:nvCxnSpPr>
          <p:cNvPr id="24" name="Shape 366"/>
          <p:cNvCxnSpPr/>
          <p:nvPr/>
        </p:nvCxnSpPr>
        <p:spPr>
          <a:xfrm flipH="1">
            <a:off x="3214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2152651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dirty="0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2152651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dirty="0"/>
              <a:t>퍼렇다</a:t>
            </a:r>
          </a:p>
        </p:txBody>
      </p:sp>
      <p:cxnSp>
        <p:nvCxnSpPr>
          <p:cNvPr id="44" name="직선 연결선[R] 43"/>
          <p:cNvCxnSpPr/>
          <p:nvPr/>
        </p:nvCxnSpPr>
        <p:spPr>
          <a:xfrm flipH="1" flipV="1">
            <a:off x="8522841" y="3496805"/>
            <a:ext cx="6259" cy="16479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8144996" y="3065279"/>
            <a:ext cx="4281" cy="21525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/>
          <p:cNvCxnSpPr/>
          <p:nvPr/>
        </p:nvCxnSpPr>
        <p:spPr>
          <a:xfrm flipV="1">
            <a:off x="7801612" y="3730169"/>
            <a:ext cx="14142" cy="14800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/>
          <p:cNvCxnSpPr/>
          <p:nvPr/>
        </p:nvCxnSpPr>
        <p:spPr>
          <a:xfrm flipV="1">
            <a:off x="7419753" y="3301727"/>
            <a:ext cx="15367" cy="19084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/>
          <p:cNvCxnSpPr/>
          <p:nvPr/>
        </p:nvCxnSpPr>
        <p:spPr>
          <a:xfrm flipV="1">
            <a:off x="7037227" y="4088785"/>
            <a:ext cx="42531" cy="11290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/>
          <p:cNvCxnSpPr/>
          <p:nvPr/>
        </p:nvCxnSpPr>
        <p:spPr>
          <a:xfrm flipV="1">
            <a:off x="6044810" y="4039023"/>
            <a:ext cx="26142" cy="11297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/>
          <p:cNvCxnSpPr/>
          <p:nvPr/>
        </p:nvCxnSpPr>
        <p:spPr>
          <a:xfrm flipV="1">
            <a:off x="5833850" y="3540749"/>
            <a:ext cx="19065" cy="16770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/>
          <p:cNvCxnSpPr/>
          <p:nvPr/>
        </p:nvCxnSpPr>
        <p:spPr>
          <a:xfrm flipH="1" flipV="1">
            <a:off x="5663151" y="4986985"/>
            <a:ext cx="5386" cy="1471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/>
          <p:cNvCxnSpPr/>
          <p:nvPr/>
        </p:nvCxnSpPr>
        <p:spPr>
          <a:xfrm flipH="1" flipV="1">
            <a:off x="5305681" y="4397819"/>
            <a:ext cx="5342" cy="8200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>
            <a:endCxn id="18" idx="4"/>
          </p:cNvCxnSpPr>
          <p:nvPr/>
        </p:nvCxnSpPr>
        <p:spPr>
          <a:xfrm flipH="1" flipV="1">
            <a:off x="4626327" y="4450636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63"/>
          <p:cNvCxnSpPr/>
          <p:nvPr/>
        </p:nvCxnSpPr>
        <p:spPr>
          <a:xfrm flipH="1" flipV="1">
            <a:off x="3640360" y="4433594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509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다시 찾자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3158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8295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3039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7652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" name="Shape 351"/>
          <p:cNvSpPr/>
          <p:nvPr/>
        </p:nvSpPr>
        <p:spPr>
          <a:xfrm>
            <a:off x="4027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0" name="Shape 352"/>
          <p:cNvSpPr/>
          <p:nvPr/>
        </p:nvSpPr>
        <p:spPr>
          <a:xfrm>
            <a:off x="5161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1" name="Shape 353"/>
          <p:cNvSpPr/>
          <p:nvPr/>
        </p:nvSpPr>
        <p:spPr>
          <a:xfrm>
            <a:off x="6286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2" name="Shape 354"/>
          <p:cNvSpPr/>
          <p:nvPr/>
        </p:nvSpPr>
        <p:spPr>
          <a:xfrm>
            <a:off x="6929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3" name="Shape 355"/>
          <p:cNvSpPr/>
          <p:nvPr/>
        </p:nvSpPr>
        <p:spPr>
          <a:xfrm>
            <a:off x="5523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6" name="Shape 358"/>
          <p:cNvSpPr/>
          <p:nvPr/>
        </p:nvSpPr>
        <p:spPr>
          <a:xfrm>
            <a:off x="8006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7" name="Shape 359"/>
          <p:cNvSpPr/>
          <p:nvPr/>
        </p:nvSpPr>
        <p:spPr>
          <a:xfrm>
            <a:off x="8375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8" name="Shape 360"/>
          <p:cNvSpPr/>
          <p:nvPr/>
        </p:nvSpPr>
        <p:spPr>
          <a:xfrm>
            <a:off x="4481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9" name="Shape 361"/>
          <p:cNvSpPr/>
          <p:nvPr/>
        </p:nvSpPr>
        <p:spPr>
          <a:xfrm>
            <a:off x="3497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0" name="Shape 362"/>
          <p:cNvSpPr/>
          <p:nvPr/>
        </p:nvSpPr>
        <p:spPr>
          <a:xfrm>
            <a:off x="5914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1" name="Shape 363"/>
          <p:cNvSpPr/>
          <p:nvPr/>
        </p:nvSpPr>
        <p:spPr>
          <a:xfrm>
            <a:off x="7286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2" name="Shape 364"/>
          <p:cNvSpPr/>
          <p:nvPr/>
        </p:nvSpPr>
        <p:spPr>
          <a:xfrm>
            <a:off x="4871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3" name="Shape 365"/>
          <p:cNvSpPr/>
          <p:nvPr/>
        </p:nvSpPr>
        <p:spPr>
          <a:xfrm>
            <a:off x="5697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cxnSp>
        <p:nvCxnSpPr>
          <p:cNvPr id="24" name="Shape 366"/>
          <p:cNvCxnSpPr/>
          <p:nvPr/>
        </p:nvCxnSpPr>
        <p:spPr>
          <a:xfrm flipH="1">
            <a:off x="3214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2152651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dirty="0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2152651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dirty="0"/>
              <a:t>퍼렇다</a:t>
            </a:r>
          </a:p>
        </p:txBody>
      </p:sp>
      <p:sp>
        <p:nvSpPr>
          <p:cNvPr id="27" name="Shape 356">
            <a:extLst>
              <a:ext uri="{FF2B5EF4-FFF2-40B4-BE49-F238E27FC236}">
                <a16:creationId xmlns:a16="http://schemas.microsoft.com/office/drawing/2014/main" id="{4D3C10FD-35A8-5941-AFE8-F9E947029306}"/>
              </a:ext>
            </a:extLst>
          </p:cNvPr>
          <p:cNvSpPr txBox="1"/>
          <p:nvPr/>
        </p:nvSpPr>
        <p:spPr>
          <a:xfrm>
            <a:off x="3332450" y="3401835"/>
            <a:ext cx="136625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8" name="Shape 357">
            <a:extLst>
              <a:ext uri="{FF2B5EF4-FFF2-40B4-BE49-F238E27FC236}">
                <a16:creationId xmlns:a16="http://schemas.microsoft.com/office/drawing/2014/main" id="{AD02169E-6204-A547-A3AD-36E3CC6E360F}"/>
              </a:ext>
            </a:extLst>
          </p:cNvPr>
          <p:cNvSpPr txBox="1"/>
          <p:nvPr/>
        </p:nvSpPr>
        <p:spPr>
          <a:xfrm>
            <a:off x="7844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562539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다시 찾자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가르자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3158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8295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3039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7652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" name="Shape 351"/>
          <p:cNvSpPr/>
          <p:nvPr/>
        </p:nvSpPr>
        <p:spPr>
          <a:xfrm>
            <a:off x="4027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0" name="Shape 352"/>
          <p:cNvSpPr/>
          <p:nvPr/>
        </p:nvSpPr>
        <p:spPr>
          <a:xfrm>
            <a:off x="5161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1" name="Shape 353"/>
          <p:cNvSpPr/>
          <p:nvPr/>
        </p:nvSpPr>
        <p:spPr>
          <a:xfrm>
            <a:off x="6286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2" name="Shape 354"/>
          <p:cNvSpPr/>
          <p:nvPr/>
        </p:nvSpPr>
        <p:spPr>
          <a:xfrm>
            <a:off x="6929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3" name="Shape 355"/>
          <p:cNvSpPr/>
          <p:nvPr/>
        </p:nvSpPr>
        <p:spPr>
          <a:xfrm>
            <a:off x="5523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6" name="Shape 358"/>
          <p:cNvSpPr/>
          <p:nvPr/>
        </p:nvSpPr>
        <p:spPr>
          <a:xfrm>
            <a:off x="8006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7" name="Shape 359"/>
          <p:cNvSpPr/>
          <p:nvPr/>
        </p:nvSpPr>
        <p:spPr>
          <a:xfrm>
            <a:off x="8375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8" name="Shape 360"/>
          <p:cNvSpPr/>
          <p:nvPr/>
        </p:nvSpPr>
        <p:spPr>
          <a:xfrm>
            <a:off x="4481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9" name="Shape 361"/>
          <p:cNvSpPr/>
          <p:nvPr/>
        </p:nvSpPr>
        <p:spPr>
          <a:xfrm>
            <a:off x="3497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0" name="Shape 362"/>
          <p:cNvSpPr/>
          <p:nvPr/>
        </p:nvSpPr>
        <p:spPr>
          <a:xfrm>
            <a:off x="5914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1" name="Shape 363"/>
          <p:cNvSpPr/>
          <p:nvPr/>
        </p:nvSpPr>
        <p:spPr>
          <a:xfrm>
            <a:off x="7286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2" name="Shape 364"/>
          <p:cNvSpPr/>
          <p:nvPr/>
        </p:nvSpPr>
        <p:spPr>
          <a:xfrm>
            <a:off x="4871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3" name="Shape 365"/>
          <p:cNvSpPr/>
          <p:nvPr/>
        </p:nvSpPr>
        <p:spPr>
          <a:xfrm>
            <a:off x="5697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cxnSp>
        <p:nvCxnSpPr>
          <p:cNvPr id="24" name="Shape 366"/>
          <p:cNvCxnSpPr/>
          <p:nvPr/>
        </p:nvCxnSpPr>
        <p:spPr>
          <a:xfrm flipH="1">
            <a:off x="3214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2152651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dirty="0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2152651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dirty="0"/>
              <a:t>퍼렇다</a:t>
            </a:r>
          </a:p>
        </p:txBody>
      </p:sp>
      <p:cxnSp>
        <p:nvCxnSpPr>
          <p:cNvPr id="27" name="Shape 378"/>
          <p:cNvCxnSpPr/>
          <p:nvPr/>
        </p:nvCxnSpPr>
        <p:spPr>
          <a:xfrm>
            <a:off x="4208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3835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dirty="0"/>
              <a:t>기준</a:t>
            </a:r>
          </a:p>
        </p:txBody>
      </p:sp>
      <p:sp>
        <p:nvSpPr>
          <p:cNvPr id="29" name="Shape 356">
            <a:extLst>
              <a:ext uri="{FF2B5EF4-FFF2-40B4-BE49-F238E27FC236}">
                <a16:creationId xmlns:a16="http://schemas.microsoft.com/office/drawing/2014/main" id="{82EAEF03-EE45-9048-8A9A-0496FE8D0012}"/>
              </a:ext>
            </a:extLst>
          </p:cNvPr>
          <p:cNvSpPr txBox="1"/>
          <p:nvPr/>
        </p:nvSpPr>
        <p:spPr>
          <a:xfrm>
            <a:off x="3332450" y="3401835"/>
            <a:ext cx="136625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30" name="Shape 357">
            <a:extLst>
              <a:ext uri="{FF2B5EF4-FFF2-40B4-BE49-F238E27FC236}">
                <a16:creationId xmlns:a16="http://schemas.microsoft.com/office/drawing/2014/main" id="{2D0F781C-5EAB-0545-97D0-32F3263EAC86}"/>
              </a:ext>
            </a:extLst>
          </p:cNvPr>
          <p:cNvSpPr txBox="1"/>
          <p:nvPr/>
        </p:nvSpPr>
        <p:spPr>
          <a:xfrm>
            <a:off x="7844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371253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기준이 선이다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3158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366"/>
          <p:cNvCxnSpPr/>
          <p:nvPr/>
        </p:nvCxnSpPr>
        <p:spPr>
          <a:xfrm flipH="1">
            <a:off x="3214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378"/>
          <p:cNvCxnSpPr/>
          <p:nvPr/>
        </p:nvCxnSpPr>
        <p:spPr>
          <a:xfrm>
            <a:off x="4208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3835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dirty="0"/>
              <a:t>기준</a:t>
            </a:r>
          </a:p>
        </p:txBody>
      </p:sp>
      <p:sp>
        <p:nvSpPr>
          <p:cNvPr id="29" name="Shape 407"/>
          <p:cNvSpPr txBox="1">
            <a:spLocks/>
          </p:cNvSpPr>
          <p:nvPr/>
        </p:nvSpPr>
        <p:spPr>
          <a:xfrm>
            <a:off x="5781625" y="2594766"/>
            <a:ext cx="4106446" cy="117244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" dirty="0"/>
              <a:t>귤일 때</a:t>
            </a:r>
            <a:r>
              <a:rPr lang="ko-KR" altLang="en-US" dirty="0"/>
              <a:t>에</a:t>
            </a:r>
            <a:r>
              <a:rPr lang="en" dirty="0"/>
              <a:t>는 값</a:t>
            </a:r>
            <a:r>
              <a:rPr lang="ko-KR" altLang="en-US" dirty="0"/>
              <a:t>이 기준이었는데</a:t>
            </a:r>
            <a:r>
              <a:rPr lang="en-US" altLang="ko-KR" dirty="0"/>
              <a:t>,</a:t>
            </a:r>
            <a:endParaRPr lang="en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r>
              <a:rPr lang="en" dirty="0"/>
              <a:t>이젠 기준이 선이</a:t>
            </a:r>
            <a:r>
              <a:rPr lang="ko-KR" altLang="en-US" dirty="0"/>
              <a:t>다</a:t>
            </a:r>
            <a:r>
              <a:rPr lang="en-US" altLang="ko-KR" dirty="0"/>
              <a:t>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029113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새 기준의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414"/>
          <p:cNvSpPr txBox="1"/>
          <p:nvPr/>
        </p:nvSpPr>
        <p:spPr>
          <a:xfrm>
            <a:off x="7763279" y="3652399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6" name="Shape 415"/>
          <p:cNvSpPr txBox="1"/>
          <p:nvPr/>
        </p:nvSpPr>
        <p:spPr>
          <a:xfrm>
            <a:off x="5921367" y="4424433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0" name="Shape 419"/>
          <p:cNvSpPr txBox="1"/>
          <p:nvPr/>
        </p:nvSpPr>
        <p:spPr>
          <a:xfrm>
            <a:off x="9695164" y="516871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크기</a:t>
            </a:r>
          </a:p>
        </p:txBody>
      </p:sp>
      <p:sp>
        <p:nvSpPr>
          <p:cNvPr id="11" name="Shape 420"/>
          <p:cNvSpPr txBox="1"/>
          <p:nvPr/>
        </p:nvSpPr>
        <p:spPr>
          <a:xfrm>
            <a:off x="5225153" y="276384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색깔</a:t>
            </a:r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2152650" y="2017755"/>
            <a:ext cx="7762315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크기하고 색깔하고 같이 고려해서 어느정도 이상이면 익은 거</a:t>
            </a:r>
            <a:endParaRPr lang="en" dirty="0"/>
          </a:p>
        </p:txBody>
      </p:sp>
      <p:cxnSp>
        <p:nvCxnSpPr>
          <p:cNvPr id="16" name="Shape 416"/>
          <p:cNvCxnSpPr/>
          <p:nvPr/>
        </p:nvCxnSpPr>
        <p:spPr>
          <a:xfrm rot="10800000" flipH="1">
            <a:off x="5641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" name="Shape 417"/>
          <p:cNvCxnSpPr/>
          <p:nvPr/>
        </p:nvCxnSpPr>
        <p:spPr>
          <a:xfrm>
            <a:off x="6470273" y="3241969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" name="Shape 418"/>
          <p:cNvCxnSpPr/>
          <p:nvPr/>
        </p:nvCxnSpPr>
        <p:spPr>
          <a:xfrm flipH="1">
            <a:off x="5680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125027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처음이자 마지막 수식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2152650" y="2017755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선은 다음 식으로 표현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w</a:t>
            </a:r>
            <a:r>
              <a:rPr lang="en" altLang="ko-KR" baseline="-25000" dirty="0"/>
              <a:t>2</a:t>
            </a:r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r>
              <a:rPr lang="en" altLang="ko-KR" dirty="0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5641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" name="Shape 417"/>
          <p:cNvCxnSpPr/>
          <p:nvPr/>
        </p:nvCxnSpPr>
        <p:spPr>
          <a:xfrm>
            <a:off x="6470273" y="3241969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5680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5462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7" name="텍스트 상자 16"/>
          <p:cNvSpPr txBox="1"/>
          <p:nvPr/>
        </p:nvSpPr>
        <p:spPr>
          <a:xfrm>
            <a:off x="6368154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3" name="Shape 419"/>
          <p:cNvSpPr txBox="1"/>
          <p:nvPr/>
        </p:nvSpPr>
        <p:spPr>
          <a:xfrm>
            <a:off x="9692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85802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5641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6571377" y="3215975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5680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9692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5462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2152650" y="2017755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" altLang="ko-KR" dirty="0"/>
          </a:p>
          <a:p>
            <a:pPr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6368154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6333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7336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8327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5040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5043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125324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선과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5641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5680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9692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5462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2152650" y="2017755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" altLang="ko-KR" dirty="0"/>
          </a:p>
          <a:p>
            <a:pPr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6368154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6333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7336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8327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5040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5043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9" name="Shape 469"/>
          <p:cNvSpPr/>
          <p:nvPr/>
        </p:nvSpPr>
        <p:spPr>
          <a:xfrm>
            <a:off x="7592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0" name="Shape 470"/>
          <p:cNvSpPr txBox="1"/>
          <p:nvPr/>
        </p:nvSpPr>
        <p:spPr>
          <a:xfrm>
            <a:off x="7703992" y="3348642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dirty="0"/>
              <a:t>(2, 2)</a:t>
            </a:r>
          </a:p>
        </p:txBody>
      </p:sp>
      <p:sp>
        <p:nvSpPr>
          <p:cNvPr id="21" name="Shape 469"/>
          <p:cNvSpPr/>
          <p:nvPr/>
        </p:nvSpPr>
        <p:spPr>
          <a:xfrm>
            <a:off x="8538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2" name="Shape 470"/>
          <p:cNvSpPr txBox="1"/>
          <p:nvPr/>
        </p:nvSpPr>
        <p:spPr>
          <a:xfrm>
            <a:off x="8650054" y="4041781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1.3</a:t>
            </a:r>
            <a:r>
              <a:rPr lang="en" sz="1200" dirty="0"/>
              <a:t>)</a:t>
            </a:r>
          </a:p>
        </p:txBody>
      </p:sp>
      <p:sp>
        <p:nvSpPr>
          <p:cNvPr id="23" name="Shape 473"/>
          <p:cNvSpPr/>
          <p:nvPr/>
        </p:nvSpPr>
        <p:spPr>
          <a:xfrm>
            <a:off x="6492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4" name="Shape 470"/>
          <p:cNvSpPr txBox="1"/>
          <p:nvPr/>
        </p:nvSpPr>
        <p:spPr>
          <a:xfrm>
            <a:off x="6667979" y="4511340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dirty="0"/>
              <a:t>(</a:t>
            </a:r>
            <a:r>
              <a:rPr lang="en-US" altLang="ko-KR" sz="1200" dirty="0"/>
              <a:t>1,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25" name="Shape 473"/>
          <p:cNvSpPr/>
          <p:nvPr/>
        </p:nvSpPr>
        <p:spPr>
          <a:xfrm>
            <a:off x="7587780" y="4871669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6" name="Shape 470"/>
          <p:cNvSpPr txBox="1"/>
          <p:nvPr/>
        </p:nvSpPr>
        <p:spPr>
          <a:xfrm>
            <a:off x="7703992" y="4756006"/>
            <a:ext cx="62304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dirty="0"/>
              <a:t>(</a:t>
            </a:r>
            <a:r>
              <a:rPr lang="en-US" altLang="ko-KR" sz="1200" dirty="0"/>
              <a:t>2,</a:t>
            </a:r>
            <a:r>
              <a:rPr lang="ko-KR" altLang="en-US" sz="1200" dirty="0"/>
              <a:t> </a:t>
            </a:r>
            <a:r>
              <a:rPr lang="en-US" altLang="ko-KR" sz="1200" dirty="0"/>
              <a:t>0.7</a:t>
            </a:r>
            <a:r>
              <a:rPr lang="en" sz="1200" dirty="0"/>
              <a:t>)</a:t>
            </a:r>
          </a:p>
        </p:txBody>
      </p:sp>
      <p:cxnSp>
        <p:nvCxnSpPr>
          <p:cNvPr id="27" name="Shape 417"/>
          <p:cNvCxnSpPr/>
          <p:nvPr/>
        </p:nvCxnSpPr>
        <p:spPr>
          <a:xfrm>
            <a:off x="6571377" y="3215975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240547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29963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분류하는 값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246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hape 417"/>
          <p:cNvCxnSpPr/>
          <p:nvPr/>
        </p:nvCxnSpPr>
        <p:spPr>
          <a:xfrm>
            <a:off x="6571377" y="3215975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점의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5641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5680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9692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5462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2152650" y="2017755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" altLang="ko-KR" dirty="0"/>
          </a:p>
          <a:p>
            <a:pPr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6333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7336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8327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5040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5043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9" name="Shape 469"/>
          <p:cNvSpPr/>
          <p:nvPr/>
        </p:nvSpPr>
        <p:spPr>
          <a:xfrm>
            <a:off x="7592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0" name="Shape 470"/>
          <p:cNvSpPr txBox="1"/>
          <p:nvPr/>
        </p:nvSpPr>
        <p:spPr>
          <a:xfrm>
            <a:off x="7703992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8538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2" name="Shape 470"/>
          <p:cNvSpPr txBox="1"/>
          <p:nvPr/>
        </p:nvSpPr>
        <p:spPr>
          <a:xfrm>
            <a:off x="8650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6492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4" name="Shape 470"/>
          <p:cNvSpPr txBox="1"/>
          <p:nvPr/>
        </p:nvSpPr>
        <p:spPr>
          <a:xfrm>
            <a:off x="6667979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6" name="Shape 470"/>
          <p:cNvSpPr txBox="1"/>
          <p:nvPr/>
        </p:nvSpPr>
        <p:spPr>
          <a:xfrm>
            <a:off x="7703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6368154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9" name="Shape 473">
            <a:extLst>
              <a:ext uri="{FF2B5EF4-FFF2-40B4-BE49-F238E27FC236}">
                <a16:creationId xmlns:a16="http://schemas.microsoft.com/office/drawing/2014/main" id="{B70AB047-476B-4B45-AC8C-8656D664C422}"/>
              </a:ext>
            </a:extLst>
          </p:cNvPr>
          <p:cNvSpPr/>
          <p:nvPr/>
        </p:nvSpPr>
        <p:spPr>
          <a:xfrm>
            <a:off x="7587780" y="4871669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1226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선으로 구분된 영역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5641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5680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9692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5462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2152650" y="2017755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" altLang="ko-KR" dirty="0"/>
          </a:p>
          <a:p>
            <a:pPr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6333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7336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8327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5040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5043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9" name="Shape 469"/>
          <p:cNvSpPr/>
          <p:nvPr/>
        </p:nvSpPr>
        <p:spPr>
          <a:xfrm>
            <a:off x="7592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0" name="Shape 470"/>
          <p:cNvSpPr txBox="1"/>
          <p:nvPr/>
        </p:nvSpPr>
        <p:spPr>
          <a:xfrm>
            <a:off x="7703992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8538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2" name="Shape 470"/>
          <p:cNvSpPr txBox="1"/>
          <p:nvPr/>
        </p:nvSpPr>
        <p:spPr>
          <a:xfrm>
            <a:off x="8650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6492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4" name="Shape 470"/>
          <p:cNvSpPr txBox="1"/>
          <p:nvPr/>
        </p:nvSpPr>
        <p:spPr>
          <a:xfrm>
            <a:off x="6667979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7528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6" name="Shape 470"/>
          <p:cNvSpPr txBox="1"/>
          <p:nvPr/>
        </p:nvSpPr>
        <p:spPr>
          <a:xfrm>
            <a:off x="7703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6368154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9" name="Shape 532"/>
          <p:cNvSpPr/>
          <p:nvPr/>
        </p:nvSpPr>
        <p:spPr>
          <a:xfrm rot="7915331">
            <a:off x="6016388" y="3675323"/>
            <a:ext cx="1414415" cy="177364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8" name="Shape 531"/>
          <p:cNvSpPr/>
          <p:nvPr/>
        </p:nvSpPr>
        <p:spPr>
          <a:xfrm rot="-2883640">
            <a:off x="7250765" y="2361480"/>
            <a:ext cx="1414392" cy="17702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cxnSp>
        <p:nvCxnSpPr>
          <p:cNvPr id="30" name="Shape 417"/>
          <p:cNvCxnSpPr/>
          <p:nvPr/>
        </p:nvCxnSpPr>
        <p:spPr>
          <a:xfrm>
            <a:off x="6571377" y="3215975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504595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찾는다는 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2152650" y="2017755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표현하는 </a:t>
            </a: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w</a:t>
            </a:r>
            <a:r>
              <a:rPr lang="en" altLang="ko-KR" baseline="-25000" dirty="0"/>
              <a:t>2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b</a:t>
            </a:r>
            <a:r>
              <a:rPr lang="ko-KR" altLang="en-US" dirty="0"/>
              <a:t>을 찾는 것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w</a:t>
            </a:r>
            <a:r>
              <a:rPr lang="en" altLang="ko-KR" baseline="-25000" dirty="0"/>
              <a:t>2</a:t>
            </a:r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r>
              <a:rPr lang="en" altLang="ko-KR" dirty="0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5641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5680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5462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23" name="Shape 419"/>
          <p:cNvSpPr txBox="1"/>
          <p:nvPr/>
        </p:nvSpPr>
        <p:spPr>
          <a:xfrm>
            <a:off x="9692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텍스트 상자 10"/>
          <p:cNvSpPr txBox="1"/>
          <p:nvPr/>
        </p:nvSpPr>
        <p:spPr>
          <a:xfrm>
            <a:off x="6368154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cxnSp>
        <p:nvCxnSpPr>
          <p:cNvPr id="17" name="Shape 417"/>
          <p:cNvCxnSpPr/>
          <p:nvPr/>
        </p:nvCxnSpPr>
        <p:spPr>
          <a:xfrm>
            <a:off x="6571377" y="3215975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19427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47468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분류하는 선을 찾자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298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선식의 다른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26" name="Shape 416"/>
          <p:cNvCxnSpPr/>
          <p:nvPr/>
        </p:nvCxnSpPr>
        <p:spPr>
          <a:xfrm>
            <a:off x="4929175" y="3681142"/>
            <a:ext cx="2390982" cy="15094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417"/>
          <p:cNvCxnSpPr/>
          <p:nvPr/>
        </p:nvCxnSpPr>
        <p:spPr>
          <a:xfrm>
            <a:off x="5305380" y="2057088"/>
            <a:ext cx="1443894" cy="1494264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" name="Shape 418"/>
          <p:cNvCxnSpPr/>
          <p:nvPr/>
        </p:nvCxnSpPr>
        <p:spPr>
          <a:xfrm flipH="1">
            <a:off x="4933526" y="2240652"/>
            <a:ext cx="21163" cy="1463593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420"/>
          <p:cNvSpPr txBox="1"/>
          <p:nvPr/>
        </p:nvSpPr>
        <p:spPr>
          <a:xfrm>
            <a:off x="4775863" y="170338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30" name="Shape 419"/>
          <p:cNvSpPr txBox="1"/>
          <p:nvPr/>
        </p:nvSpPr>
        <p:spPr>
          <a:xfrm>
            <a:off x="7381941" y="337450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31" name="텍스트 상자 30"/>
          <p:cNvSpPr txBox="1"/>
          <p:nvPr/>
        </p:nvSpPr>
        <p:spPr>
          <a:xfrm>
            <a:off x="5330273" y="174931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+</a:t>
            </a:r>
            <a:r>
              <a:rPr lang="en" altLang="ko-KR" sz="1400" dirty="0"/>
              <a:t> </a:t>
            </a:r>
            <a:r>
              <a:rPr lang="en-US" altLang="ko-KR" sz="1400" dirty="0"/>
              <a:t>b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36" name="Shape 597"/>
          <p:cNvSpPr/>
          <p:nvPr/>
        </p:nvSpPr>
        <p:spPr>
          <a:xfrm>
            <a:off x="2836050" y="383528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37" name="Shape 598"/>
          <p:cNvSpPr/>
          <p:nvPr/>
        </p:nvSpPr>
        <p:spPr>
          <a:xfrm>
            <a:off x="2836050" y="464253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38" name="Shape 599"/>
          <p:cNvSpPr/>
          <p:nvPr/>
        </p:nvSpPr>
        <p:spPr>
          <a:xfrm>
            <a:off x="2836050" y="552121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39" name="Shape 600"/>
          <p:cNvSpPr/>
          <p:nvPr/>
        </p:nvSpPr>
        <p:spPr>
          <a:xfrm>
            <a:off x="4929175" y="459966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cxnSp>
        <p:nvCxnSpPr>
          <p:cNvPr id="40" name="Shape 601"/>
          <p:cNvCxnSpPr/>
          <p:nvPr/>
        </p:nvCxnSpPr>
        <p:spPr>
          <a:xfrm>
            <a:off x="3429000" y="4121035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1" name="Shape 602"/>
          <p:cNvCxnSpPr/>
          <p:nvPr/>
        </p:nvCxnSpPr>
        <p:spPr>
          <a:xfrm>
            <a:off x="3429000" y="4849710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2" name="Shape 603"/>
          <p:cNvCxnSpPr/>
          <p:nvPr/>
        </p:nvCxnSpPr>
        <p:spPr>
          <a:xfrm rot="10800000" flipH="1">
            <a:off x="3450425" y="5121110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43" name="Shape 604"/>
          <p:cNvSpPr txBox="1"/>
          <p:nvPr/>
        </p:nvSpPr>
        <p:spPr>
          <a:xfrm>
            <a:off x="2880300" y="382236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4" name="Shape 605"/>
          <p:cNvSpPr txBox="1"/>
          <p:nvPr/>
        </p:nvSpPr>
        <p:spPr>
          <a:xfrm>
            <a:off x="2880300" y="46289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5" name="Shape 606"/>
          <p:cNvSpPr txBox="1"/>
          <p:nvPr/>
        </p:nvSpPr>
        <p:spPr>
          <a:xfrm>
            <a:off x="2880300" y="55212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6" name="Shape 607"/>
          <p:cNvSpPr txBox="1"/>
          <p:nvPr/>
        </p:nvSpPr>
        <p:spPr>
          <a:xfrm>
            <a:off x="3951750" y="3949585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7" name="Shape 608"/>
          <p:cNvSpPr txBox="1"/>
          <p:nvPr/>
        </p:nvSpPr>
        <p:spPr>
          <a:xfrm>
            <a:off x="3926878" y="4535360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8" name="Shape 609"/>
          <p:cNvSpPr txBox="1"/>
          <p:nvPr/>
        </p:nvSpPr>
        <p:spPr>
          <a:xfrm>
            <a:off x="3971112" y="507107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49" name="Shape 610"/>
          <p:cNvSpPr txBox="1"/>
          <p:nvPr/>
        </p:nvSpPr>
        <p:spPr>
          <a:xfrm>
            <a:off x="4972925" y="45353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50" name="Shape 611"/>
          <p:cNvSpPr txBox="1"/>
          <p:nvPr/>
        </p:nvSpPr>
        <p:spPr>
          <a:xfrm>
            <a:off x="6204395" y="4500810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b</a:t>
            </a:r>
          </a:p>
        </p:txBody>
      </p:sp>
      <p:cxnSp>
        <p:nvCxnSpPr>
          <p:cNvPr id="51" name="Shape 612"/>
          <p:cNvCxnSpPr/>
          <p:nvPr/>
        </p:nvCxnSpPr>
        <p:spPr>
          <a:xfrm>
            <a:off x="5495962" y="4771260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3" name="Shape 612"/>
          <p:cNvCxnSpPr/>
          <p:nvPr/>
        </p:nvCxnSpPr>
        <p:spPr>
          <a:xfrm>
            <a:off x="7849302" y="473366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4" name="Shape 611"/>
          <p:cNvSpPr txBox="1"/>
          <p:nvPr/>
        </p:nvSpPr>
        <p:spPr>
          <a:xfrm>
            <a:off x="8658499" y="4503343"/>
            <a:ext cx="69608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lang="en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120547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크기가 </a:t>
            </a:r>
            <a:r>
              <a:rPr kumimoji="1" lang="en-US" altLang="ko-KR" dirty="0"/>
              <a:t>3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색깔이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인 경우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계산 값은 </a:t>
            </a:r>
            <a:r>
              <a:rPr kumimoji="1" lang="en-US" altLang="ko-KR" dirty="0"/>
              <a:t>1.5</a:t>
            </a:r>
            <a:r>
              <a:rPr kumimoji="1" lang="ko-KR" altLang="en-US" dirty="0"/>
              <a:t>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597"/>
          <p:cNvSpPr/>
          <p:nvPr/>
        </p:nvSpPr>
        <p:spPr>
          <a:xfrm>
            <a:off x="3741097" y="38986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3" name="Shape 598"/>
          <p:cNvSpPr/>
          <p:nvPr/>
        </p:nvSpPr>
        <p:spPr>
          <a:xfrm>
            <a:off x="3741097" y="47059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4" name="Shape 599"/>
          <p:cNvSpPr/>
          <p:nvPr/>
        </p:nvSpPr>
        <p:spPr>
          <a:xfrm>
            <a:off x="3741097" y="55845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5" name="Shape 600"/>
          <p:cNvSpPr/>
          <p:nvPr/>
        </p:nvSpPr>
        <p:spPr>
          <a:xfrm>
            <a:off x="5834222" y="4663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cxnSp>
        <p:nvCxnSpPr>
          <p:cNvPr id="16" name="Shape 601"/>
          <p:cNvCxnSpPr/>
          <p:nvPr/>
        </p:nvCxnSpPr>
        <p:spPr>
          <a:xfrm>
            <a:off x="4334047" y="4184417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7" name="Shape 602"/>
          <p:cNvCxnSpPr/>
          <p:nvPr/>
        </p:nvCxnSpPr>
        <p:spPr>
          <a:xfrm>
            <a:off x="4334047" y="4913092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8" name="Shape 603"/>
          <p:cNvCxnSpPr/>
          <p:nvPr/>
        </p:nvCxnSpPr>
        <p:spPr>
          <a:xfrm rot="10800000" flipH="1">
            <a:off x="4355472" y="5184492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9" name="Shape 604"/>
          <p:cNvSpPr txBox="1"/>
          <p:nvPr/>
        </p:nvSpPr>
        <p:spPr>
          <a:xfrm>
            <a:off x="3727555" y="3868635"/>
            <a:ext cx="4843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Shape 605"/>
          <p:cNvSpPr txBox="1"/>
          <p:nvPr/>
        </p:nvSpPr>
        <p:spPr>
          <a:xfrm>
            <a:off x="3785347" y="46922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Shape 606"/>
          <p:cNvSpPr txBox="1"/>
          <p:nvPr/>
        </p:nvSpPr>
        <p:spPr>
          <a:xfrm>
            <a:off x="3785347" y="55845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22" name="Shape 607"/>
          <p:cNvSpPr txBox="1"/>
          <p:nvPr/>
        </p:nvSpPr>
        <p:spPr>
          <a:xfrm>
            <a:off x="4856797" y="4012967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Shape 608"/>
          <p:cNvSpPr txBox="1"/>
          <p:nvPr/>
        </p:nvSpPr>
        <p:spPr>
          <a:xfrm>
            <a:off x="4831925" y="4598742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Shape 609"/>
          <p:cNvSpPr txBox="1"/>
          <p:nvPr/>
        </p:nvSpPr>
        <p:spPr>
          <a:xfrm>
            <a:off x="4721525" y="5134454"/>
            <a:ext cx="798742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Shape 610"/>
          <p:cNvSpPr txBox="1"/>
          <p:nvPr/>
        </p:nvSpPr>
        <p:spPr>
          <a:xfrm>
            <a:off x="5877972" y="459872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26" name="Shape 611"/>
          <p:cNvSpPr txBox="1"/>
          <p:nvPr/>
        </p:nvSpPr>
        <p:spPr>
          <a:xfrm>
            <a:off x="7186823" y="4598742"/>
            <a:ext cx="62877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" name="Shape 612"/>
          <p:cNvCxnSpPr/>
          <p:nvPr/>
        </p:nvCxnSpPr>
        <p:spPr>
          <a:xfrm>
            <a:off x="6401009" y="483464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8" name="텍스트 상자 9">
            <a:extLst>
              <a:ext uri="{FF2B5EF4-FFF2-40B4-BE49-F238E27FC236}">
                <a16:creationId xmlns:a16="http://schemas.microsoft.com/office/drawing/2014/main" id="{35399E2C-989F-4E9C-AF74-3E1C3F728BCB}"/>
              </a:ext>
            </a:extLst>
          </p:cNvPr>
          <p:cNvSpPr txBox="1"/>
          <p:nvPr/>
        </p:nvSpPr>
        <p:spPr>
          <a:xfrm>
            <a:off x="5433806" y="3191048"/>
            <a:ext cx="33300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3200" dirty="0"/>
              <a:t> </a:t>
            </a:r>
            <a:r>
              <a:rPr lang="en-US" altLang="ko-KR" sz="3200" dirty="0"/>
              <a:t>1</a:t>
            </a:r>
            <a:r>
              <a:rPr lang="en" altLang="ko-KR" sz="3200" dirty="0"/>
              <a:t>x</a:t>
            </a:r>
            <a:r>
              <a:rPr lang="en" altLang="ko-KR" sz="3200" baseline="-25000" dirty="0"/>
              <a:t>1</a:t>
            </a:r>
            <a:r>
              <a:rPr lang="en" altLang="ko-KR" sz="3200" dirty="0"/>
              <a:t> + 1x</a:t>
            </a:r>
            <a:r>
              <a:rPr lang="en" altLang="ko-KR" sz="3200" baseline="-25000" dirty="0"/>
              <a:t>2</a:t>
            </a:r>
            <a:r>
              <a:rPr lang="en" altLang="ko-KR" sz="3200" dirty="0"/>
              <a:t> –</a:t>
            </a:r>
            <a:r>
              <a:rPr lang="ko-KR" altLang="en-US" sz="3200" dirty="0"/>
              <a:t> </a:t>
            </a:r>
            <a:r>
              <a:rPr lang="en-US" altLang="ko-KR" sz="3200" dirty="0"/>
              <a:t>3.5</a:t>
            </a:r>
            <a:r>
              <a:rPr lang="ko-KR" altLang="en-US" sz="3200" dirty="0"/>
              <a:t> </a:t>
            </a:r>
            <a:r>
              <a:rPr lang="en-US" altLang="ko-KR" sz="3200" dirty="0"/>
              <a:t>=</a:t>
            </a:r>
            <a:r>
              <a:rPr lang="ko-KR" altLang="en-US" sz="3200" dirty="0"/>
              <a:t> </a:t>
            </a:r>
            <a:r>
              <a:rPr lang="en-US" altLang="ko-KR" sz="3200" dirty="0"/>
              <a:t>0</a:t>
            </a:r>
            <a:endParaRPr lang="en" altLang="ko-KR" sz="3200" dirty="0"/>
          </a:p>
        </p:txBody>
      </p:sp>
    </p:spTree>
    <p:extLst>
      <p:ext uri="{BB962C8B-B14F-4D97-AF65-F5344CB8AC3E}">
        <p14:creationId xmlns:p14="http://schemas.microsoft.com/office/powerpoint/2010/main" val="1763160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416"/>
          <p:cNvCxnSpPr/>
          <p:nvPr/>
        </p:nvCxnSpPr>
        <p:spPr>
          <a:xfrm flipV="1">
            <a:off x="3014875" y="5954234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3823697" y="2972765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3054737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2734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3616935" y="2541443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8495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6487001" y="3619677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54" name="Shape 598"/>
          <p:cNvSpPr/>
          <p:nvPr/>
        </p:nvSpPr>
        <p:spPr>
          <a:xfrm>
            <a:off x="6487001" y="405950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55" name="Shape 599"/>
          <p:cNvSpPr/>
          <p:nvPr/>
        </p:nvSpPr>
        <p:spPr>
          <a:xfrm>
            <a:off x="6473458" y="4549587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56" name="Shape 600"/>
          <p:cNvSpPr/>
          <p:nvPr/>
        </p:nvSpPr>
        <p:spPr>
          <a:xfrm>
            <a:off x="7583495" y="40825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cxnSp>
        <p:nvCxnSpPr>
          <p:cNvPr id="57" name="Shape 601"/>
          <p:cNvCxnSpPr/>
          <p:nvPr/>
        </p:nvCxnSpPr>
        <p:spPr>
          <a:xfrm>
            <a:off x="6947534" y="3806242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6969169" y="4247848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6976944" y="4414825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6473459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6442277" y="4016630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6517709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7627246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7999684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7055427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6969169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8480159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5880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70" name="Shape 470"/>
          <p:cNvSpPr txBox="1"/>
          <p:nvPr/>
        </p:nvSpPr>
        <p:spPr>
          <a:xfrm>
            <a:off x="5991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89" name="Shape 407"/>
          <p:cNvSpPr txBox="1">
            <a:spLocks/>
          </p:cNvSpPr>
          <p:nvPr/>
        </p:nvSpPr>
        <p:spPr>
          <a:xfrm>
            <a:off x="2206446" y="1647068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3,</a:t>
            </a:r>
            <a:r>
              <a:rPr lang="ko-KR" altLang="en-US" dirty="0"/>
              <a:t> 색깔이 </a:t>
            </a:r>
            <a:r>
              <a:rPr lang="en-US" altLang="ko-KR" dirty="0"/>
              <a:t>2.</a:t>
            </a:r>
            <a:r>
              <a:rPr lang="ko-KR" altLang="en-US" dirty="0"/>
              <a:t> 계산 값은 </a:t>
            </a:r>
            <a:r>
              <a:rPr lang="en-US" altLang="ko-KR" dirty="0"/>
              <a:t>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크다</a:t>
            </a:r>
            <a:r>
              <a:rPr lang="en-US" altLang="ko-KR" dirty="0"/>
              <a:t>.</a:t>
            </a:r>
            <a:r>
              <a:rPr lang="ko-KR" altLang="en-US" dirty="0"/>
              <a:t> 선 우측에 있다</a:t>
            </a:r>
            <a:r>
              <a:rPr lang="en-US" altLang="ko-KR" dirty="0"/>
              <a:t>.</a:t>
            </a:r>
          </a:p>
        </p:txBody>
      </p:sp>
      <p:sp>
        <p:nvSpPr>
          <p:cNvPr id="29" name="Shape 604"/>
          <p:cNvSpPr txBox="1"/>
          <p:nvPr/>
        </p:nvSpPr>
        <p:spPr>
          <a:xfrm>
            <a:off x="6898881" y="4317847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13661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안 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416"/>
          <p:cNvCxnSpPr/>
          <p:nvPr/>
        </p:nvCxnSpPr>
        <p:spPr>
          <a:xfrm flipV="1">
            <a:off x="3014875" y="5954234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3823697" y="2972765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3054737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2734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3616935" y="2541443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8495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71" name="Shape 597"/>
          <p:cNvSpPr/>
          <p:nvPr/>
        </p:nvSpPr>
        <p:spPr>
          <a:xfrm>
            <a:off x="4541918" y="4438997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72" name="Shape 598"/>
          <p:cNvSpPr/>
          <p:nvPr/>
        </p:nvSpPr>
        <p:spPr>
          <a:xfrm>
            <a:off x="4541918" y="487882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73" name="Shape 599"/>
          <p:cNvSpPr/>
          <p:nvPr/>
        </p:nvSpPr>
        <p:spPr>
          <a:xfrm>
            <a:off x="4528375" y="5368907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74" name="Shape 600"/>
          <p:cNvSpPr/>
          <p:nvPr/>
        </p:nvSpPr>
        <p:spPr>
          <a:xfrm>
            <a:off x="5638412" y="49018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cxnSp>
        <p:nvCxnSpPr>
          <p:cNvPr id="75" name="Shape 601"/>
          <p:cNvCxnSpPr/>
          <p:nvPr/>
        </p:nvCxnSpPr>
        <p:spPr>
          <a:xfrm>
            <a:off x="5002451" y="4625562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5024086" y="5067168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5031861" y="5234145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4528376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4497194" y="4835950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4572626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5682163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6054601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5110344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5024086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6535076" y="4835950"/>
            <a:ext cx="1638081" cy="2304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4046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3931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47" name="Shape 407"/>
          <p:cNvSpPr txBox="1">
            <a:spLocks/>
          </p:cNvSpPr>
          <p:nvPr/>
        </p:nvSpPr>
        <p:spPr>
          <a:xfrm>
            <a:off x="2206446" y="1647068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1,</a:t>
            </a:r>
            <a:r>
              <a:rPr lang="ko-KR" altLang="en-US" dirty="0"/>
              <a:t> 색깔이 </a:t>
            </a:r>
            <a:r>
              <a:rPr lang="en-US" altLang="ko-KR" dirty="0"/>
              <a:t>1.</a:t>
            </a:r>
            <a:r>
              <a:rPr lang="ko-KR" altLang="en-US" dirty="0"/>
              <a:t> 계산 값은 </a:t>
            </a:r>
            <a:r>
              <a:rPr lang="en-US" altLang="ko-KR" dirty="0"/>
              <a:t>-1.5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작다</a:t>
            </a:r>
            <a:r>
              <a:rPr lang="en-US" altLang="ko-KR" dirty="0"/>
              <a:t>.</a:t>
            </a:r>
            <a:r>
              <a:rPr lang="ko-KR" altLang="en-US" dirty="0"/>
              <a:t> 선 좌측에 있다</a:t>
            </a:r>
            <a:r>
              <a:rPr lang="en-US" altLang="ko-KR" dirty="0"/>
              <a:t>.</a:t>
            </a:r>
          </a:p>
        </p:txBody>
      </p:sp>
      <p:sp>
        <p:nvSpPr>
          <p:cNvPr id="29" name="Shape 604"/>
          <p:cNvSpPr txBox="1"/>
          <p:nvPr/>
        </p:nvSpPr>
        <p:spPr>
          <a:xfrm>
            <a:off x="4953798" y="5139704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788549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416"/>
          <p:cNvCxnSpPr/>
          <p:nvPr/>
        </p:nvCxnSpPr>
        <p:spPr>
          <a:xfrm flipV="1">
            <a:off x="3014875" y="5954234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3823697" y="2972765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3054737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2734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3616935" y="2541443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8495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6487001" y="3619677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54" name="Shape 598"/>
          <p:cNvSpPr/>
          <p:nvPr/>
        </p:nvSpPr>
        <p:spPr>
          <a:xfrm>
            <a:off x="6487001" y="405950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55" name="Shape 599"/>
          <p:cNvSpPr/>
          <p:nvPr/>
        </p:nvSpPr>
        <p:spPr>
          <a:xfrm>
            <a:off x="6473458" y="4549587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56" name="Shape 600"/>
          <p:cNvSpPr/>
          <p:nvPr/>
        </p:nvSpPr>
        <p:spPr>
          <a:xfrm>
            <a:off x="7583495" y="40825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cxnSp>
        <p:nvCxnSpPr>
          <p:cNvPr id="57" name="Shape 601"/>
          <p:cNvCxnSpPr/>
          <p:nvPr/>
        </p:nvCxnSpPr>
        <p:spPr>
          <a:xfrm>
            <a:off x="6947534" y="3806242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6969169" y="4247848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6976944" y="4414825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6473459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6442277" y="4016630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6517709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7627246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7999684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7055427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6969169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8480159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5880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70" name="Shape 470"/>
          <p:cNvSpPr txBox="1"/>
          <p:nvPr/>
        </p:nvSpPr>
        <p:spPr>
          <a:xfrm>
            <a:off x="5991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71" name="Shape 597"/>
          <p:cNvSpPr/>
          <p:nvPr/>
        </p:nvSpPr>
        <p:spPr>
          <a:xfrm>
            <a:off x="4541918" y="4438997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72" name="Shape 598"/>
          <p:cNvSpPr/>
          <p:nvPr/>
        </p:nvSpPr>
        <p:spPr>
          <a:xfrm>
            <a:off x="4541918" y="487882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73" name="Shape 599"/>
          <p:cNvSpPr/>
          <p:nvPr/>
        </p:nvSpPr>
        <p:spPr>
          <a:xfrm>
            <a:off x="4528375" y="5368907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74" name="Shape 600"/>
          <p:cNvSpPr/>
          <p:nvPr/>
        </p:nvSpPr>
        <p:spPr>
          <a:xfrm>
            <a:off x="5638412" y="49018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cxnSp>
        <p:nvCxnSpPr>
          <p:cNvPr id="75" name="Shape 601"/>
          <p:cNvCxnSpPr/>
          <p:nvPr/>
        </p:nvCxnSpPr>
        <p:spPr>
          <a:xfrm>
            <a:off x="5002451" y="4625562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5024086" y="5067168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5031861" y="5234145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4528376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4497194" y="4835950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4572626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5682163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6054601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5110344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5024086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6535076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4046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3931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48" name="Shape 407"/>
          <p:cNvSpPr txBox="1">
            <a:spLocks/>
          </p:cNvSpPr>
          <p:nvPr/>
        </p:nvSpPr>
        <p:spPr>
          <a:xfrm>
            <a:off x="2206446" y="1647068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큰 것은 우측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작은 것은 좌측</a:t>
            </a:r>
            <a:endParaRPr lang="en-US" altLang="ko-KR" dirty="0"/>
          </a:p>
        </p:txBody>
      </p:sp>
      <p:sp>
        <p:nvSpPr>
          <p:cNvPr id="47" name="Shape 604"/>
          <p:cNvSpPr txBox="1"/>
          <p:nvPr/>
        </p:nvSpPr>
        <p:spPr>
          <a:xfrm>
            <a:off x="6916237" y="4374406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" name="Shape 604"/>
          <p:cNvSpPr txBox="1"/>
          <p:nvPr/>
        </p:nvSpPr>
        <p:spPr>
          <a:xfrm>
            <a:off x="4946524" y="5164790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8156628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잘못된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2152650" y="2017755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3259423" y="5648087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3299284" y="3391281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텍스트 상자 15"/>
          <p:cNvSpPr txBox="1"/>
          <p:nvPr/>
        </p:nvSpPr>
        <p:spPr>
          <a:xfrm>
            <a:off x="1766570" y="3564615"/>
            <a:ext cx="1492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5" name="Shape 597"/>
          <p:cNvSpPr/>
          <p:nvPr/>
        </p:nvSpPr>
        <p:spPr>
          <a:xfrm>
            <a:off x="6756655" y="465262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56" name="Shape 598"/>
          <p:cNvSpPr/>
          <p:nvPr/>
        </p:nvSpPr>
        <p:spPr>
          <a:xfrm>
            <a:off x="6756655" y="509245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57" name="Shape 599"/>
          <p:cNvSpPr/>
          <p:nvPr/>
        </p:nvSpPr>
        <p:spPr>
          <a:xfrm>
            <a:off x="6743112" y="558253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58" name="Shape 600"/>
          <p:cNvSpPr/>
          <p:nvPr/>
        </p:nvSpPr>
        <p:spPr>
          <a:xfrm>
            <a:off x="7853149" y="511552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cxnSp>
        <p:nvCxnSpPr>
          <p:cNvPr id="59" name="Shape 601"/>
          <p:cNvCxnSpPr/>
          <p:nvPr/>
        </p:nvCxnSpPr>
        <p:spPr>
          <a:xfrm>
            <a:off x="7217188" y="483919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0" name="Shape 602"/>
          <p:cNvCxnSpPr/>
          <p:nvPr/>
        </p:nvCxnSpPr>
        <p:spPr>
          <a:xfrm flipV="1">
            <a:off x="7238823" y="528079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1" name="Shape 603"/>
          <p:cNvCxnSpPr/>
          <p:nvPr/>
        </p:nvCxnSpPr>
        <p:spPr>
          <a:xfrm flipV="1">
            <a:off x="7246598" y="544777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2" name="Shape 604"/>
          <p:cNvSpPr txBox="1"/>
          <p:nvPr/>
        </p:nvSpPr>
        <p:spPr>
          <a:xfrm>
            <a:off x="6719786" y="4614820"/>
            <a:ext cx="382513" cy="2085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" name="Shape 605"/>
          <p:cNvSpPr txBox="1"/>
          <p:nvPr/>
        </p:nvSpPr>
        <p:spPr>
          <a:xfrm>
            <a:off x="6711931" y="504957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" name="Shape 606"/>
          <p:cNvSpPr txBox="1"/>
          <p:nvPr/>
        </p:nvSpPr>
        <p:spPr>
          <a:xfrm>
            <a:off x="6787363" y="5563239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5" name="Shape 610"/>
          <p:cNvSpPr txBox="1"/>
          <p:nvPr/>
        </p:nvSpPr>
        <p:spPr>
          <a:xfrm>
            <a:off x="7896900" y="5031915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6" name="Shape 612"/>
          <p:cNvCxnSpPr/>
          <p:nvPr/>
        </p:nvCxnSpPr>
        <p:spPr>
          <a:xfrm>
            <a:off x="8269338" y="5243737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7" name="Shape 604"/>
          <p:cNvSpPr txBox="1"/>
          <p:nvPr/>
        </p:nvSpPr>
        <p:spPr>
          <a:xfrm>
            <a:off x="7325081" y="4637264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7238823" y="4988011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604"/>
          <p:cNvSpPr txBox="1"/>
          <p:nvPr/>
        </p:nvSpPr>
        <p:spPr>
          <a:xfrm>
            <a:off x="7125626" y="5333391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Shape 604"/>
          <p:cNvSpPr txBox="1"/>
          <p:nvPr/>
        </p:nvSpPr>
        <p:spPr>
          <a:xfrm>
            <a:off x="8749813" y="5049578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Shape 470"/>
          <p:cNvSpPr txBox="1"/>
          <p:nvPr/>
        </p:nvSpPr>
        <p:spPr>
          <a:xfrm>
            <a:off x="6221404" y="5038428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dirty="0"/>
              <a:t>(</a:t>
            </a:r>
            <a:r>
              <a:rPr lang="en-US" altLang="ko-KR" sz="1200" dirty="0"/>
              <a:t>9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72" name="Shape 473"/>
          <p:cNvSpPr/>
          <p:nvPr/>
        </p:nvSpPr>
        <p:spPr>
          <a:xfrm>
            <a:off x="6053469" y="5171763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73" name="Shape 407"/>
          <p:cNvSpPr txBox="1">
            <a:spLocks/>
          </p:cNvSpPr>
          <p:nvPr/>
        </p:nvSpPr>
        <p:spPr>
          <a:xfrm>
            <a:off x="2305050" y="2170155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9</a:t>
            </a:r>
            <a:r>
              <a:rPr lang="ko-KR" altLang="en-US" dirty="0"/>
              <a:t>이고 색깔이 </a:t>
            </a:r>
            <a:r>
              <a:rPr lang="en-US" altLang="ko-KR" dirty="0"/>
              <a:t>1.</a:t>
            </a:r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안 익었으니 계산값이 </a:t>
            </a:r>
            <a:r>
              <a:rPr lang="en-US" altLang="ko-KR" dirty="0"/>
              <a:t>0</a:t>
            </a:r>
            <a:r>
              <a:rPr lang="ko-KR" altLang="en-US" dirty="0"/>
              <a:t>보다 작아야 하는데 크다</a:t>
            </a:r>
            <a:r>
              <a:rPr lang="en-US" altLang="ko-KR" dirty="0"/>
              <a:t>.</a:t>
            </a:r>
          </a:p>
        </p:txBody>
      </p:sp>
      <p:cxnSp>
        <p:nvCxnSpPr>
          <p:cNvPr id="14" name="Shape 417"/>
          <p:cNvCxnSpPr/>
          <p:nvPr/>
        </p:nvCxnSpPr>
        <p:spPr>
          <a:xfrm>
            <a:off x="2814455" y="3945225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02929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개의 상자가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익은 것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안 익은 것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사람이 분류해야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상자의 것들을 보고 감 잡고 분류한다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사람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884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3997303" y="3837424"/>
            <a:ext cx="622122" cy="22762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597"/>
          <p:cNvSpPr/>
          <p:nvPr/>
        </p:nvSpPr>
        <p:spPr>
          <a:xfrm>
            <a:off x="3010326" y="390929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6" name="Shape 598"/>
          <p:cNvSpPr/>
          <p:nvPr/>
        </p:nvSpPr>
        <p:spPr>
          <a:xfrm>
            <a:off x="3010326" y="471654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7" name="Shape 599"/>
          <p:cNvSpPr/>
          <p:nvPr/>
        </p:nvSpPr>
        <p:spPr>
          <a:xfrm>
            <a:off x="3010326" y="559522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" name="Shape 600"/>
          <p:cNvSpPr/>
          <p:nvPr/>
        </p:nvSpPr>
        <p:spPr>
          <a:xfrm>
            <a:off x="5103451" y="467367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cxnSp>
        <p:nvCxnSpPr>
          <p:cNvPr id="9" name="Shape 601"/>
          <p:cNvCxnSpPr/>
          <p:nvPr/>
        </p:nvCxnSpPr>
        <p:spPr>
          <a:xfrm>
            <a:off x="3603276" y="4195049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3603276" y="4923724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3624701" y="5195124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2911293" y="3936262"/>
            <a:ext cx="676866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2965577" y="4745799"/>
            <a:ext cx="5235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3054576" y="559522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4126026" y="4023599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4101154" y="4609374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5147201" y="4609361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6456051" y="4609374"/>
            <a:ext cx="325369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(-3.5)</a:t>
            </a:r>
            <a:endParaRPr lang="en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5670238" y="4845274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2277144" y="1667012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그림표현에서의 화살표 위의 숫자가 기준 선을 의미</a:t>
            </a:r>
            <a:r>
              <a:rPr lang="en-US" altLang="ko-KR" dirty="0"/>
              <a:t>.</a:t>
            </a:r>
          </a:p>
        </p:txBody>
      </p:sp>
      <p:cxnSp>
        <p:nvCxnSpPr>
          <p:cNvPr id="23" name="Shape 416"/>
          <p:cNvCxnSpPr/>
          <p:nvPr/>
        </p:nvCxnSpPr>
        <p:spPr>
          <a:xfrm>
            <a:off x="5534761" y="3863009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417"/>
          <p:cNvCxnSpPr/>
          <p:nvPr/>
        </p:nvCxnSpPr>
        <p:spPr>
          <a:xfrm>
            <a:off x="5802861" y="2659282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5" name="Shape 418"/>
          <p:cNvCxnSpPr/>
          <p:nvPr/>
        </p:nvCxnSpPr>
        <p:spPr>
          <a:xfrm>
            <a:off x="5534761" y="2803775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6" name="Shape 420"/>
          <p:cNvSpPr txBox="1"/>
          <p:nvPr/>
        </p:nvSpPr>
        <p:spPr>
          <a:xfrm>
            <a:off x="5271011" y="248667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색깔</a:t>
            </a:r>
            <a:endParaRPr lang="en" sz="1100" dirty="0"/>
          </a:p>
        </p:txBody>
      </p:sp>
      <p:sp>
        <p:nvSpPr>
          <p:cNvPr id="27" name="Shape 419"/>
          <p:cNvSpPr txBox="1"/>
          <p:nvPr/>
        </p:nvSpPr>
        <p:spPr>
          <a:xfrm>
            <a:off x="7217616" y="370926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크기</a:t>
            </a:r>
            <a:endParaRPr lang="en" sz="1100" dirty="0"/>
          </a:p>
        </p:txBody>
      </p:sp>
      <p:sp>
        <p:nvSpPr>
          <p:cNvPr id="28" name="텍스트 상자 27"/>
          <p:cNvSpPr txBox="1"/>
          <p:nvPr/>
        </p:nvSpPr>
        <p:spPr>
          <a:xfrm>
            <a:off x="6070961" y="256535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29" name="Shape 609"/>
          <p:cNvSpPr txBox="1"/>
          <p:nvPr/>
        </p:nvSpPr>
        <p:spPr>
          <a:xfrm>
            <a:off x="3879215" y="5107754"/>
            <a:ext cx="74021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2150312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4101015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필요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597"/>
          <p:cNvSpPr/>
          <p:nvPr/>
        </p:nvSpPr>
        <p:spPr>
          <a:xfrm>
            <a:off x="3201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6" name="Shape 598"/>
          <p:cNvSpPr/>
          <p:nvPr/>
        </p:nvSpPr>
        <p:spPr>
          <a:xfrm>
            <a:off x="3201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7" name="Shape 599"/>
          <p:cNvSpPr/>
          <p:nvPr/>
        </p:nvSpPr>
        <p:spPr>
          <a:xfrm>
            <a:off x="3201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" name="Shape 600"/>
          <p:cNvSpPr/>
          <p:nvPr/>
        </p:nvSpPr>
        <p:spPr>
          <a:xfrm>
            <a:off x="5294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cxnSp>
        <p:nvCxnSpPr>
          <p:cNvPr id="9" name="Shape 601"/>
          <p:cNvCxnSpPr/>
          <p:nvPr/>
        </p:nvCxnSpPr>
        <p:spPr>
          <a:xfrm>
            <a:off x="3794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3794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3816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3245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3245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3245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4317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4292540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4122437" y="4768199"/>
            <a:ext cx="74021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5338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6647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5861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2152650" y="172340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나타내는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의 값을 조정해서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값이 </a:t>
            </a:r>
            <a:r>
              <a:rPr lang="en-US" altLang="ko-KR" dirty="0"/>
              <a:t>0</a:t>
            </a:r>
            <a:r>
              <a:rPr lang="ko-KR" altLang="en-US" dirty="0"/>
              <a:t>보다 작게 해야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77656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4101015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597"/>
          <p:cNvSpPr/>
          <p:nvPr/>
        </p:nvSpPr>
        <p:spPr>
          <a:xfrm>
            <a:off x="3201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6" name="Shape 598"/>
          <p:cNvSpPr/>
          <p:nvPr/>
        </p:nvSpPr>
        <p:spPr>
          <a:xfrm>
            <a:off x="3201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7" name="Shape 599"/>
          <p:cNvSpPr/>
          <p:nvPr/>
        </p:nvSpPr>
        <p:spPr>
          <a:xfrm>
            <a:off x="3201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8" name="Shape 600"/>
          <p:cNvSpPr/>
          <p:nvPr/>
        </p:nvSpPr>
        <p:spPr>
          <a:xfrm>
            <a:off x="5294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cxnSp>
        <p:nvCxnSpPr>
          <p:cNvPr id="9" name="Shape 601"/>
          <p:cNvCxnSpPr/>
          <p:nvPr/>
        </p:nvCxnSpPr>
        <p:spPr>
          <a:xfrm>
            <a:off x="3794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3794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3816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3245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3245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3245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4317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4292540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5338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6647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5861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2152650" y="172340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</p:txBody>
      </p:sp>
      <p:sp>
        <p:nvSpPr>
          <p:cNvPr id="24" name="Shape 609">
            <a:extLst>
              <a:ext uri="{FF2B5EF4-FFF2-40B4-BE49-F238E27FC236}">
                <a16:creationId xmlns:a16="http://schemas.microsoft.com/office/drawing/2014/main" id="{983A6FF6-1161-4557-8FCF-665FF56FA6BE}"/>
              </a:ext>
            </a:extLst>
          </p:cNvPr>
          <p:cNvSpPr txBox="1"/>
          <p:nvPr/>
        </p:nvSpPr>
        <p:spPr>
          <a:xfrm>
            <a:off x="4122437" y="4768199"/>
            <a:ext cx="74021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2848527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2152650" y="172340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물론 잘 분류했을 때에는 조정할 필요 없고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18297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2152650" y="172340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63169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2152650" y="172340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dirty="0"/>
              <a:t> 크기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크기 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색깔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색깔 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기준값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기준값    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445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2152650" y="172340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크기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	  –</a:t>
            </a:r>
            <a:r>
              <a:rPr lang="ko-KR" altLang="en-US" dirty="0"/>
              <a:t> 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0.1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색깔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    </a:t>
            </a:r>
            <a:r>
              <a:rPr lang="en-US" altLang="ko-KR" dirty="0"/>
              <a:t>–</a:t>
            </a:r>
            <a:r>
              <a:rPr lang="ko-KR" altLang="en-US" dirty="0"/>
              <a:t> 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0.9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기준값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  </a:t>
            </a:r>
            <a:r>
              <a:rPr lang="en-US" altLang="ko-KR" dirty="0"/>
              <a:t>–</a:t>
            </a:r>
            <a:r>
              <a:rPr lang="ko-KR" altLang="en-US" dirty="0"/>
              <a:t> 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-3.6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5" name="Shape 416"/>
          <p:cNvCxnSpPr/>
          <p:nvPr/>
        </p:nvCxnSpPr>
        <p:spPr>
          <a:xfrm>
            <a:off x="3187920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>
            <a:off x="3187920" y="5045408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텍스트 상자 9"/>
          <p:cNvSpPr txBox="1"/>
          <p:nvPr/>
        </p:nvSpPr>
        <p:spPr>
          <a:xfrm>
            <a:off x="2198690" y="4713145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cxnSp>
        <p:nvCxnSpPr>
          <p:cNvPr id="11" name="Shape 416"/>
          <p:cNvCxnSpPr/>
          <p:nvPr/>
        </p:nvCxnSpPr>
        <p:spPr>
          <a:xfrm>
            <a:off x="7342230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" name="Shape 418"/>
          <p:cNvCxnSpPr/>
          <p:nvPr/>
        </p:nvCxnSpPr>
        <p:spPr>
          <a:xfrm>
            <a:off x="7342230" y="5045408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텍스트 상자 13"/>
          <p:cNvSpPr txBox="1"/>
          <p:nvPr/>
        </p:nvSpPr>
        <p:spPr>
          <a:xfrm>
            <a:off x="6353000" y="4713145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0.1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0.9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-3.6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17" name="Shape 473"/>
          <p:cNvSpPr/>
          <p:nvPr/>
        </p:nvSpPr>
        <p:spPr>
          <a:xfrm>
            <a:off x="8637181" y="5790117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8" name="Shape 473"/>
          <p:cNvSpPr/>
          <p:nvPr/>
        </p:nvSpPr>
        <p:spPr>
          <a:xfrm>
            <a:off x="4631190" y="576587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cxnSp>
        <p:nvCxnSpPr>
          <p:cNvPr id="6" name="Shape 417"/>
          <p:cNvCxnSpPr/>
          <p:nvPr/>
        </p:nvCxnSpPr>
        <p:spPr>
          <a:xfrm>
            <a:off x="2870924" y="5114763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" name="Shape 417"/>
          <p:cNvCxnSpPr/>
          <p:nvPr/>
        </p:nvCxnSpPr>
        <p:spPr>
          <a:xfrm>
            <a:off x="7000963" y="5031302"/>
            <a:ext cx="2763270" cy="107334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오른쪽 화살표[R] 15"/>
          <p:cNvSpPr/>
          <p:nvPr/>
        </p:nvSpPr>
        <p:spPr>
          <a:xfrm>
            <a:off x="5497101" y="5392785"/>
            <a:ext cx="861237" cy="350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29108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선의 학습 실 예</a:t>
            </a:r>
            <a:r>
              <a:rPr kumimoji="1" lang="en-US" altLang="ko-KR" dirty="0"/>
              <a:t>	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19" descr="Perceptron learning to classify. Sample Data is a logical AND. Quick Version. Slow Version in Part 2." title="Perceptron Learning Algorithm 1 - AND">
            <a:hlinkClick r:id="rId2"/>
          </p:cNvPr>
          <p:cNvSpPr/>
          <p:nvPr/>
        </p:nvSpPr>
        <p:spPr>
          <a:xfrm>
            <a:off x="3727554" y="2131963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0"/>
          <p:cNvSpPr txBox="1"/>
          <p:nvPr/>
        </p:nvSpPr>
        <p:spPr>
          <a:xfrm>
            <a:off x="4313029" y="5544913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u="sng" dirty="0">
                <a:solidFill>
                  <a:schemeClr val="hlink"/>
                </a:solidFill>
                <a:hlinkClick r:id="rId4"/>
              </a:rPr>
              <a:t>https://www.youtube.com/watch?v=tYxkIOTdeu8</a:t>
            </a:r>
          </a:p>
        </p:txBody>
      </p:sp>
    </p:spTree>
    <p:extLst>
      <p:ext uri="{BB962C8B-B14F-4D97-AF65-F5344CB8AC3E}">
        <p14:creationId xmlns:p14="http://schemas.microsoft.com/office/powerpoint/2010/main" val="1025840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실제로 저 간단한 로직으로 선을 찾을 수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 dirty="0"/>
              <a:t>학습할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선을 찾을 수 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29" name="Shape 634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3677" y="3072677"/>
            <a:ext cx="4880599" cy="2711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88805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ko-KR" altLang="en-US" dirty="0"/>
              <a:t>크기에다가 색깔을 추가하니 더 잘된다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색깔을 입력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특질</a:t>
            </a:r>
            <a:r>
              <a:rPr kumimoji="1" lang="en-US" altLang="ko-KR" dirty="0"/>
              <a:t>(feature)</a:t>
            </a:r>
            <a:r>
              <a:rPr kumimoji="1" lang="ko-KR" altLang="en-US" dirty="0"/>
              <a:t>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사과 마다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값의 특질이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크기 </a:t>
            </a:r>
            <a:r>
              <a:rPr kumimoji="1" lang="en-US" altLang="ko-KR" dirty="0"/>
              <a:t>3, </a:t>
            </a:r>
            <a:r>
              <a:rPr kumimoji="1" lang="ko-KR" altLang="en-US" dirty="0"/>
              <a:t>색깔 </a:t>
            </a:r>
            <a:r>
              <a:rPr kumimoji="1" lang="en-US" altLang="ko-KR" dirty="0"/>
              <a:t>2 ← </a:t>
            </a:r>
            <a:r>
              <a:rPr kumimoji="1" lang="ko-KR" altLang="en-US" dirty="0"/>
              <a:t>입력 벡터 혹은 특질 벡터라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사과 예의 경우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특질</a:t>
            </a:r>
            <a:r>
              <a:rPr kumimoji="1" lang="en-US" altLang="ko-KR" dirty="0"/>
              <a:t>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사용했다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입력 벡터가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학습을 한다는 건 선을 구성하는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값을 찾는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입력에 곱해지는 </a:t>
            </a:r>
            <a:r>
              <a:rPr kumimoji="1" lang="en-US" altLang="ko-KR" dirty="0"/>
              <a:t>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, w</a:t>
            </a:r>
            <a:r>
              <a:rPr kumimoji="1" lang="en-US" altLang="ko-KR" baseline="-25000" dirty="0"/>
              <a:t>2</a:t>
            </a:r>
            <a:r>
              <a:rPr kumimoji="1" lang="ko-KR" altLang="en-US" dirty="0"/>
              <a:t>들을 가중치</a:t>
            </a:r>
            <a:r>
              <a:rPr kumimoji="1" lang="en-US" altLang="ko-KR" dirty="0"/>
              <a:t>(weight)</a:t>
            </a:r>
            <a:r>
              <a:rPr kumimoji="1" lang="ko-KR" altLang="en-US" dirty="0"/>
              <a:t>라 칭한다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231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로봇을 위한 프로그램을 작성해야 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‘xxx</a:t>
            </a:r>
            <a:r>
              <a:rPr kumimoji="1" lang="ko-KR" altLang="en-US" dirty="0"/>
              <a:t>하면 우측 상자에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그렇지 않은 경우 좌측 상자에</a:t>
            </a:r>
            <a:r>
              <a:rPr kumimoji="1" lang="en-US" altLang="ko-KR" dirty="0"/>
              <a:t>’</a:t>
            </a:r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감 잡고 분류할 때 사용한 기준을 하드코딩해야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94409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4057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비용함수와 학습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262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152650" y="2102940"/>
            <a:ext cx="3586734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ko-KR" altLang="en-US" dirty="0"/>
              <a:t>귤의 예에서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 기준의 값에 따라 오차의 크기가 결정된다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결국 학습의 목표는 오차를 최소로</a:t>
            </a:r>
            <a:r>
              <a:rPr kumimoji="1" lang="en-US" altLang="ko-KR" dirty="0"/>
              <a:t>, </a:t>
            </a:r>
            <a:r>
              <a:rPr kumimoji="1" lang="ko-KR" altLang="en-US" dirty="0"/>
              <a:t>혹은 오차함수의 값이 최소가 되는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찾는 것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비용 함수는 모델을 구성하는 가중치</a:t>
            </a:r>
            <a:r>
              <a:rPr kumimoji="1" lang="en-US" altLang="ko-KR" dirty="0"/>
              <a:t>(w)</a:t>
            </a:r>
            <a:r>
              <a:rPr kumimoji="1" lang="ko-KR" altLang="en-US" dirty="0"/>
              <a:t>의 함수이다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예에서의 기준값에 의해 발생하는 오차의 정도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비용 함수</a:t>
            </a:r>
            <a:r>
              <a:rPr kumimoji="1" lang="en-US" altLang="ko-KR" dirty="0"/>
              <a:t>(Cost Function)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46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7129" y="4725161"/>
            <a:ext cx="4427375" cy="128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47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0202" y="2277200"/>
            <a:ext cx="3368800" cy="2498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2427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비용함수를 최소로 하는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찾는 것이</a:t>
            </a:r>
            <a:r>
              <a:rPr kumimoji="1" lang="en-US" altLang="ko-KR" dirty="0"/>
              <a:t> </a:t>
            </a:r>
            <a:r>
              <a:rPr kumimoji="1" lang="ko-KR" altLang="en-US" dirty="0"/>
              <a:t>학습이다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학습과 비용함수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Shape 64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1600" y="3191600"/>
            <a:ext cx="3368800" cy="24983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아래쪽 화살표[D] 5"/>
          <p:cNvSpPr/>
          <p:nvPr/>
        </p:nvSpPr>
        <p:spPr>
          <a:xfrm>
            <a:off x="5639851" y="4622738"/>
            <a:ext cx="338328" cy="82075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73077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kumimoji="1" lang="ko-KR" altLang="en-US" dirty="0"/>
              <a:t>오차평면에서 공을 올려 놓았을 때 공이 굴러가는 방향</a:t>
            </a:r>
            <a:r>
              <a:rPr kumimoji="1" lang="en-US" altLang="ko-KR" dirty="0"/>
              <a:t>(</a:t>
            </a:r>
            <a:r>
              <a:rPr kumimoji="1" lang="ko-KR" altLang="en-US" dirty="0"/>
              <a:t>오차가 적어지는 방향</a:t>
            </a:r>
            <a:r>
              <a:rPr kumimoji="1" lang="en-US" altLang="ko-KR" dirty="0"/>
              <a:t>)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조정한다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경사 하강법</a:t>
            </a:r>
            <a:r>
              <a:rPr kumimoji="1" lang="en-US" altLang="ko-KR" dirty="0"/>
              <a:t>(Gradient Descent)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4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1600" y="3191600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직선 연결선[R] 6"/>
          <p:cNvCxnSpPr/>
          <p:nvPr/>
        </p:nvCxnSpPr>
        <p:spPr>
          <a:xfrm flipH="1">
            <a:off x="5936975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7580980" y="3670689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/>
              <a:t>경사</a:t>
            </a:r>
          </a:p>
        </p:txBody>
      </p:sp>
      <p:sp>
        <p:nvSpPr>
          <p:cNvPr id="12" name="타원 11"/>
          <p:cNvSpPr/>
          <p:nvPr/>
        </p:nvSpPr>
        <p:spPr>
          <a:xfrm>
            <a:off x="6406102" y="4734997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6187441" y="4880587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9903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경사하강법은 비용함수를 정의하고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편미분하면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수정할 다음 값을 구할 수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그렇다고 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선형 모델</a:t>
            </a:r>
            <a:r>
              <a:rPr kumimoji="1" lang="en-US" altLang="ko-KR" dirty="0"/>
              <a:t>(w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 + w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 = b)</a:t>
            </a:r>
            <a:r>
              <a:rPr kumimoji="1" lang="ko-KR" altLang="en-US" dirty="0"/>
              <a:t>에서는 경사하강법의 결과가 직관적으로 설명했던 방법과 동일하다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결국 사과 예에서 학습한 방법은 경사하강법을 사용한 것이다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예에서 학습방법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13649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5762" y="2103439"/>
            <a:ext cx="5620476" cy="4351337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경사하강법 알고리즘들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677"/>
          <p:cNvSpPr txBox="1"/>
          <p:nvPr/>
        </p:nvSpPr>
        <p:spPr>
          <a:xfrm>
            <a:off x="8049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https://imgur.com/a/Hqolp</a:t>
            </a:r>
          </a:p>
        </p:txBody>
      </p:sp>
    </p:spTree>
    <p:extLst>
      <p:ext uri="{BB962C8B-B14F-4D97-AF65-F5344CB8AC3E}">
        <p14:creationId xmlns:p14="http://schemas.microsoft.com/office/powerpoint/2010/main" val="454517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17764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신경망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824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r>
              <a:rPr lang="en" altLang="ko-KR" dirty="0"/>
              <a:t>여러</a:t>
            </a:r>
            <a:r>
              <a:rPr lang="ko-KR" altLang="en-US" dirty="0"/>
              <a:t> </a:t>
            </a:r>
            <a:r>
              <a:rPr lang="en" altLang="ko-KR" dirty="0"/>
              <a:t>개의 수상돌기에서 자극이 합해져서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" altLang="ko-KR" dirty="0"/>
          </a:p>
          <a:p>
            <a:pPr>
              <a:spcBef>
                <a:spcPts val="0"/>
              </a:spcBef>
              <a:buNone/>
            </a:pPr>
            <a:r>
              <a:rPr lang="en" altLang="ko-KR" dirty="0"/>
              <a:t>그 값이 어느 값 이상일 경우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" altLang="ko-KR" dirty="0"/>
          </a:p>
          <a:p>
            <a:pPr>
              <a:spcBef>
                <a:spcPts val="0"/>
              </a:spcBef>
              <a:buNone/>
            </a:pPr>
            <a:r>
              <a:rPr lang="en" altLang="ko-KR" dirty="0"/>
              <a:t>축색돌기로 자극을 </a:t>
            </a:r>
            <a:r>
              <a:rPr lang="ko-KR" altLang="en-US" dirty="0"/>
              <a:t>전달한다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신경세포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6000" y="2734699"/>
            <a:ext cx="3795252" cy="250589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77"/>
          <p:cNvSpPr txBox="1"/>
          <p:nvPr/>
        </p:nvSpPr>
        <p:spPr>
          <a:xfrm>
            <a:off x="8049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600" dirty="0"/>
              <a:t>http://m.blog.daum.net/lpds417/17453443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2578564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신경세포와 유사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52650" y="2218645"/>
            <a:ext cx="3551390" cy="2465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76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5718" y="2218644"/>
            <a:ext cx="3815186" cy="25946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677"/>
          <p:cNvSpPr txBox="1"/>
          <p:nvPr/>
        </p:nvSpPr>
        <p:spPr>
          <a:xfrm>
            <a:off x="8049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600" dirty="0"/>
              <a:t>http://m.blog.daum.net/lpds417/17453443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1712210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선형분리의 문제를 해결할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퍼셉트론</a:t>
            </a:r>
            <a:r>
              <a:rPr kumimoji="1" lang="en-US" altLang="ko-KR" dirty="0"/>
              <a:t>(Perceptron)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9" name="Shape 684"/>
          <p:cNvSpPr/>
          <p:nvPr/>
        </p:nvSpPr>
        <p:spPr>
          <a:xfrm>
            <a:off x="3363518" y="330782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50" name="Shape 685"/>
          <p:cNvSpPr/>
          <p:nvPr/>
        </p:nvSpPr>
        <p:spPr>
          <a:xfrm>
            <a:off x="3363518" y="411507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51" name="Shape 686"/>
          <p:cNvSpPr/>
          <p:nvPr/>
        </p:nvSpPr>
        <p:spPr>
          <a:xfrm>
            <a:off x="3363518" y="499374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52" name="Shape 687"/>
          <p:cNvSpPr/>
          <p:nvPr/>
        </p:nvSpPr>
        <p:spPr>
          <a:xfrm>
            <a:off x="54566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cxnSp>
        <p:nvCxnSpPr>
          <p:cNvPr id="53" name="Shape 688"/>
          <p:cNvCxnSpPr/>
          <p:nvPr/>
        </p:nvCxnSpPr>
        <p:spPr>
          <a:xfrm>
            <a:off x="3956468" y="359357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4" name="Shape 689"/>
          <p:cNvCxnSpPr/>
          <p:nvPr/>
        </p:nvCxnSpPr>
        <p:spPr>
          <a:xfrm>
            <a:off x="3956468" y="432224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5" name="Shape 690"/>
          <p:cNvCxnSpPr/>
          <p:nvPr/>
        </p:nvCxnSpPr>
        <p:spPr>
          <a:xfrm rot="10800000" flipH="1">
            <a:off x="3977893" y="459364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6" name="Shape 691"/>
          <p:cNvSpPr txBox="1"/>
          <p:nvPr/>
        </p:nvSpPr>
        <p:spPr>
          <a:xfrm>
            <a:off x="3407768" y="329489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7" name="Shape 692"/>
          <p:cNvSpPr txBox="1"/>
          <p:nvPr/>
        </p:nvSpPr>
        <p:spPr>
          <a:xfrm>
            <a:off x="3407768" y="41014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58" name="Shape 693"/>
          <p:cNvSpPr txBox="1"/>
          <p:nvPr/>
        </p:nvSpPr>
        <p:spPr>
          <a:xfrm>
            <a:off x="3407768" y="49937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9" name="Shape 694"/>
          <p:cNvSpPr txBox="1"/>
          <p:nvPr/>
        </p:nvSpPr>
        <p:spPr>
          <a:xfrm>
            <a:off x="4479218" y="342212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0" name="Shape 695"/>
          <p:cNvSpPr txBox="1"/>
          <p:nvPr/>
        </p:nvSpPr>
        <p:spPr>
          <a:xfrm>
            <a:off x="4454346" y="400789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61" name="Shape 696"/>
          <p:cNvSpPr txBox="1"/>
          <p:nvPr/>
        </p:nvSpPr>
        <p:spPr>
          <a:xfrm>
            <a:off x="4498580" y="454360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62" name="Shape 697"/>
          <p:cNvSpPr txBox="1"/>
          <p:nvPr/>
        </p:nvSpPr>
        <p:spPr>
          <a:xfrm>
            <a:off x="5500393" y="400788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63" name="Shape 698"/>
          <p:cNvSpPr txBox="1"/>
          <p:nvPr/>
        </p:nvSpPr>
        <p:spPr>
          <a:xfrm>
            <a:off x="5808771" y="3736522"/>
            <a:ext cx="1497712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 b</a:t>
            </a:r>
          </a:p>
        </p:txBody>
      </p:sp>
      <p:cxnSp>
        <p:nvCxnSpPr>
          <p:cNvPr id="64" name="Shape 699"/>
          <p:cNvCxnSpPr/>
          <p:nvPr/>
        </p:nvCxnSpPr>
        <p:spPr>
          <a:xfrm>
            <a:off x="6023430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700"/>
          <p:cNvSpPr/>
          <p:nvPr/>
        </p:nvSpPr>
        <p:spPr>
          <a:xfrm>
            <a:off x="68092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grpSp>
        <p:nvGrpSpPr>
          <p:cNvPr id="66" name="Shape 701"/>
          <p:cNvGrpSpPr/>
          <p:nvPr/>
        </p:nvGrpSpPr>
        <p:grpSpPr>
          <a:xfrm>
            <a:off x="6959393" y="4207947"/>
            <a:ext cx="178500" cy="157200"/>
            <a:chOff x="5236475" y="3971925"/>
            <a:chExt cx="178500" cy="157200"/>
          </a:xfrm>
        </p:grpSpPr>
        <p:cxnSp>
          <p:nvCxnSpPr>
            <p:cNvPr id="67" name="Shape 702"/>
            <p:cNvCxnSpPr/>
            <p:nvPr/>
          </p:nvCxnSpPr>
          <p:spPr>
            <a:xfrm flipH="1">
              <a:off x="5329475" y="3971925"/>
              <a:ext cx="6900" cy="15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8" name="Shape 703"/>
            <p:cNvCxnSpPr/>
            <p:nvPr/>
          </p:nvCxnSpPr>
          <p:spPr>
            <a:xfrm rot="10800000">
              <a:off x="5321975" y="39719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9" name="Shape 704"/>
            <p:cNvCxnSpPr/>
            <p:nvPr/>
          </p:nvCxnSpPr>
          <p:spPr>
            <a:xfrm rot="10800000">
              <a:off x="5236475" y="41291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70" name="Shape 705"/>
          <p:cNvSpPr txBox="1"/>
          <p:nvPr/>
        </p:nvSpPr>
        <p:spPr>
          <a:xfrm>
            <a:off x="8086218" y="4062147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 or 1</a:t>
            </a:r>
          </a:p>
        </p:txBody>
      </p:sp>
      <p:cxnSp>
        <p:nvCxnSpPr>
          <p:cNvPr id="71" name="Shape 706"/>
          <p:cNvCxnSpPr/>
          <p:nvPr/>
        </p:nvCxnSpPr>
        <p:spPr>
          <a:xfrm>
            <a:off x="7388405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84066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상자의 것을 보고 삼았던 기준은 크기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큰 것은 익은 것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작은 것은 안 익은 것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 dirty="0"/>
              <a:t>대충 있었던 크기를 측정하고 그것을 하드 코딩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‘if (size &gt; 7.5) then </a:t>
            </a:r>
            <a:r>
              <a:rPr kumimoji="1" lang="is-IS" altLang="ko-KR"/>
              <a:t>…’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99"/>
          <p:cNvCxnSpPr/>
          <p:nvPr/>
        </p:nvCxnSpPr>
        <p:spPr>
          <a:xfrm rot="10800000" flipH="1">
            <a:off x="3194827" y="5592012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00"/>
          <p:cNvSpPr txBox="1"/>
          <p:nvPr/>
        </p:nvSpPr>
        <p:spPr>
          <a:xfrm>
            <a:off x="8331927" y="556098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크다</a:t>
            </a:r>
          </a:p>
        </p:txBody>
      </p:sp>
      <p:sp>
        <p:nvSpPr>
          <p:cNvPr id="7" name="Shape 101"/>
          <p:cNvSpPr txBox="1"/>
          <p:nvPr/>
        </p:nvSpPr>
        <p:spPr>
          <a:xfrm>
            <a:off x="3075602" y="560086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작다</a:t>
            </a:r>
          </a:p>
        </p:txBody>
      </p:sp>
      <p:sp>
        <p:nvSpPr>
          <p:cNvPr id="8" name="Shape 102"/>
          <p:cNvSpPr/>
          <p:nvPr/>
        </p:nvSpPr>
        <p:spPr>
          <a:xfrm>
            <a:off x="84283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" name="Shape 103"/>
          <p:cNvSpPr/>
          <p:nvPr/>
        </p:nvSpPr>
        <p:spPr>
          <a:xfrm>
            <a:off x="800240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0" name="Shape 104"/>
          <p:cNvSpPr/>
          <p:nvPr/>
        </p:nvSpPr>
        <p:spPr>
          <a:xfrm>
            <a:off x="742375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1" name="Shape 105"/>
          <p:cNvSpPr/>
          <p:nvPr/>
        </p:nvSpPr>
        <p:spPr>
          <a:xfrm>
            <a:off x="69174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2" name="Shape 106"/>
          <p:cNvSpPr/>
          <p:nvPr/>
        </p:nvSpPr>
        <p:spPr>
          <a:xfrm>
            <a:off x="6467377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3" name="Shape 107"/>
          <p:cNvSpPr/>
          <p:nvPr/>
        </p:nvSpPr>
        <p:spPr>
          <a:xfrm>
            <a:off x="59691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4" name="Shape 108"/>
          <p:cNvSpPr/>
          <p:nvPr/>
        </p:nvSpPr>
        <p:spPr>
          <a:xfrm>
            <a:off x="5423889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5" name="Shape 109"/>
          <p:cNvSpPr/>
          <p:nvPr/>
        </p:nvSpPr>
        <p:spPr>
          <a:xfrm>
            <a:off x="4659127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6" name="Shape 110"/>
          <p:cNvSpPr/>
          <p:nvPr/>
        </p:nvSpPr>
        <p:spPr>
          <a:xfrm>
            <a:off x="42573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7" name="Shape 111"/>
          <p:cNvSpPr/>
          <p:nvPr/>
        </p:nvSpPr>
        <p:spPr>
          <a:xfrm>
            <a:off x="3822902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8" name="Shape 112"/>
          <p:cNvSpPr/>
          <p:nvPr/>
        </p:nvSpPr>
        <p:spPr>
          <a:xfrm>
            <a:off x="3276827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cxnSp>
        <p:nvCxnSpPr>
          <p:cNvPr id="19" name="Shape 113"/>
          <p:cNvCxnSpPr/>
          <p:nvPr/>
        </p:nvCxnSpPr>
        <p:spPr>
          <a:xfrm flipH="1">
            <a:off x="5162764" y="4378062"/>
            <a:ext cx="5100" cy="12228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" name="Shape 114"/>
          <p:cNvSpPr txBox="1"/>
          <p:nvPr/>
        </p:nvSpPr>
        <p:spPr>
          <a:xfrm>
            <a:off x="4821189" y="397897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기준</a:t>
            </a:r>
          </a:p>
        </p:txBody>
      </p:sp>
      <p:sp>
        <p:nvSpPr>
          <p:cNvPr id="21" name="Shape 115"/>
          <p:cNvSpPr txBox="1"/>
          <p:nvPr/>
        </p:nvSpPr>
        <p:spPr>
          <a:xfrm>
            <a:off x="6756577" y="4540037"/>
            <a:ext cx="10805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2" name="Shape 116"/>
          <p:cNvSpPr txBox="1"/>
          <p:nvPr/>
        </p:nvSpPr>
        <p:spPr>
          <a:xfrm>
            <a:off x="3480816" y="4504962"/>
            <a:ext cx="1326686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4354655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r>
              <a:rPr lang="ko-KR" altLang="en-US" dirty="0"/>
              <a:t>하지만 </a:t>
            </a:r>
            <a:r>
              <a:rPr lang="en" altLang="ko-KR" dirty="0"/>
              <a:t>간단한 XOR도 못</a:t>
            </a:r>
            <a:r>
              <a:rPr lang="ko-KR" altLang="en-US" dirty="0"/>
              <a:t> </a:t>
            </a:r>
            <a:r>
              <a:rPr lang="en" altLang="ko-KR" dirty="0"/>
              <a:t>한다.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" altLang="ko-KR" dirty="0"/>
          </a:p>
          <a:p>
            <a:pPr>
              <a:spcBef>
                <a:spcPts val="0"/>
              </a:spcBef>
              <a:buNone/>
            </a:pPr>
            <a:r>
              <a:rPr lang="en" altLang="ko-KR" dirty="0"/>
              <a:t>선형분리가 불가능한 것은 풀지 못</a:t>
            </a:r>
            <a:r>
              <a:rPr lang="ko-KR" altLang="en-US" dirty="0"/>
              <a:t> </a:t>
            </a:r>
            <a:r>
              <a:rPr lang="en" altLang="ko-KR" dirty="0"/>
              <a:t>한다.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en" altLang="ko-KR" dirty="0"/>
              <a:t>XOR는 선형분리로 풀지 못하는 문제이다.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퍼셉트론의 한계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13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8954" y="3845431"/>
            <a:ext cx="6112649" cy="20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7757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600" dirty="0"/>
              <a:t>http://programmermagazine.github.io/201404/book/pmag.html</a:t>
            </a:r>
          </a:p>
        </p:txBody>
      </p:sp>
    </p:spTree>
    <p:extLst>
      <p:ext uri="{BB962C8B-B14F-4D97-AF65-F5344CB8AC3E}">
        <p14:creationId xmlns:p14="http://schemas.microsoft.com/office/powerpoint/2010/main" val="20132120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선형 분리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21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0103" y="2476582"/>
            <a:ext cx="5551525" cy="24934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7757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http://sebastianraschka.com/Articles/2014_naive_bayes_1.html</a:t>
            </a:r>
          </a:p>
        </p:txBody>
      </p:sp>
    </p:spTree>
    <p:extLst>
      <p:ext uri="{BB962C8B-B14F-4D97-AF65-F5344CB8AC3E}">
        <p14:creationId xmlns:p14="http://schemas.microsoft.com/office/powerpoint/2010/main" val="3019603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dirty="0"/>
              <a:t>입력 차원을 늘린다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사과 예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입력을 비선형 변환하여 선형분리 가능하도록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혹은 </a:t>
            </a:r>
            <a:r>
              <a:rPr kumimoji="1" lang="en-US" altLang="ko-KR" dirty="0"/>
              <a:t>MLP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선형 분리 불가 문제의 해결법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86290" y="3344852"/>
            <a:ext cx="3828909" cy="15712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7757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http://colah.github.io/posts/2014-03-NN-Manifolds-Topology/</a:t>
            </a:r>
          </a:p>
        </p:txBody>
      </p:sp>
    </p:spTree>
    <p:extLst>
      <p:ext uri="{BB962C8B-B14F-4D97-AF65-F5344CB8AC3E}">
        <p14:creationId xmlns:p14="http://schemas.microsoft.com/office/powerpoint/2010/main" val="5438958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입력과 출력 사이에 층이 더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개별 </a:t>
            </a:r>
            <a:r>
              <a:rPr kumimoji="1" lang="en-US" altLang="ko-KR" dirty="0"/>
              <a:t>perceptron</a:t>
            </a:r>
            <a:r>
              <a:rPr kumimoji="1" lang="ko-KR" altLang="en-US" dirty="0"/>
              <a:t>의 결과를 다음 층의 입력으로 사용하고 결과적으로 선형 분리의 제약을 극복한다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MLP(Multi Layer Perceptron)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3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6152" y="3615574"/>
            <a:ext cx="4305325" cy="26145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36"/>
          <p:cNvSpPr txBox="1"/>
          <p:nvPr/>
        </p:nvSpPr>
        <p:spPr>
          <a:xfrm>
            <a:off x="7650593" y="589652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600" dirty="0"/>
              <a:t>http://docs.opencv.org/2.4/modules/ml/doc/neural_networks.html</a:t>
            </a:r>
          </a:p>
        </p:txBody>
      </p:sp>
    </p:spTree>
    <p:extLst>
      <p:ext uri="{BB962C8B-B14F-4D97-AF65-F5344CB8AC3E}">
        <p14:creationId xmlns:p14="http://schemas.microsoft.com/office/powerpoint/2010/main" val="15671829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1</a:t>
            </a:r>
            <a:r>
              <a:rPr kumimoji="1" lang="ko-KR" altLang="en-US" dirty="0"/>
              <a:t>개의 퍼셉트론은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선형 분리를 할 수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퍼셉트론의 결과를 다른 퍼셉트론의 입력으로 하면 여러 개의 선으로 분리를 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MLP</a:t>
            </a:r>
            <a:r>
              <a:rPr kumimoji="1" lang="ko-KR" altLang="en-US" dirty="0"/>
              <a:t>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44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0475" y="3609997"/>
            <a:ext cx="5879433" cy="31580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45"/>
          <p:cNvSpPr txBox="1"/>
          <p:nvPr/>
        </p:nvSpPr>
        <p:spPr>
          <a:xfrm>
            <a:off x="8049000" y="612067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600" dirty="0"/>
              <a:t>https://www.wikipendium.no/TDT4137_Cognitive_Architectures</a:t>
            </a:r>
          </a:p>
        </p:txBody>
      </p:sp>
    </p:spTree>
    <p:extLst>
      <p:ext uri="{BB962C8B-B14F-4D97-AF65-F5344CB8AC3E}">
        <p14:creationId xmlns:p14="http://schemas.microsoft.com/office/powerpoint/2010/main" val="7566076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온라인 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27"/>
          <p:cNvSpPr txBox="1"/>
          <p:nvPr/>
        </p:nvSpPr>
        <p:spPr>
          <a:xfrm>
            <a:off x="4454214" y="5995272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1200" u="sng" dirty="0">
                <a:solidFill>
                  <a:schemeClr val="hlink"/>
                </a:solidFill>
                <a:hlinkClick r:id="rId2"/>
              </a:rPr>
              <a:t>http://playground.tensorflow.org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2282" y="1987024"/>
            <a:ext cx="7059305" cy="400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189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MLP</a:t>
            </a:r>
            <a:r>
              <a:rPr kumimoji="1" lang="ko-KR" altLang="en-US" dirty="0"/>
              <a:t>를 이제는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이라 부른다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신경망의 은닉층이 많아서</a:t>
            </a:r>
            <a:r>
              <a:rPr kumimoji="1" lang="en-US" altLang="ko-KR" dirty="0"/>
              <a:t>(deep).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DNN(Deep Neural Network)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01;p16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8888" y="3307794"/>
            <a:ext cx="4254224" cy="22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28872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이미지를 구성하는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의 각 값으로 구성된 입력벡터를 </a:t>
            </a:r>
            <a:r>
              <a:rPr kumimoji="1" lang="en-US" altLang="ko-KR" dirty="0"/>
              <a:t>NN</a:t>
            </a:r>
            <a:r>
              <a:rPr kumimoji="1" lang="ko-KR" altLang="en-US" dirty="0"/>
              <a:t>의 입력으로 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 dirty="0"/>
              <a:t>그리고 학습 시 해당 출력 노드만 </a:t>
            </a:r>
            <a:r>
              <a:rPr kumimoji="1" lang="en-US" altLang="ko-KR" dirty="0"/>
              <a:t>1</a:t>
            </a:r>
            <a:r>
              <a:rPr kumimoji="1" lang="ko-KR" altLang="en-US" dirty="0"/>
              <a:t>로 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나머지는 </a:t>
            </a:r>
            <a:r>
              <a:rPr kumimoji="1" lang="en-US" altLang="ko-KR" dirty="0"/>
              <a:t>0</a:t>
            </a:r>
            <a:r>
              <a:rPr kumimoji="1" lang="ko-KR" altLang="en-US" dirty="0"/>
              <a:t>으로 학습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en-US" altLang="ko-KR" dirty="0"/>
              <a:t>test </a:t>
            </a:r>
            <a:r>
              <a:rPr kumimoji="1" lang="ko-KR" altLang="en-US" dirty="0"/>
              <a:t>시에는 출력 노드 중 최대 값을 가진 것으로 인식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숫자 인식의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801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7600" y="4440763"/>
            <a:ext cx="4418400" cy="7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802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8660" y="3075555"/>
            <a:ext cx="4285740" cy="35151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803"/>
          <p:cNvSpPr txBox="1"/>
          <p:nvPr/>
        </p:nvSpPr>
        <p:spPr>
          <a:xfrm>
            <a:off x="2660505" y="5973561"/>
            <a:ext cx="3213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600" dirty="0"/>
              <a:t>https://medium.com/@ageitgey/machine-learning-is-fun-part-3-deep-learning-and-convolutional-neural-networks-f40359318721#.ylp7hd52a</a:t>
            </a:r>
          </a:p>
        </p:txBody>
      </p:sp>
      <p:sp>
        <p:nvSpPr>
          <p:cNvPr id="8" name="Shape 804"/>
          <p:cNvSpPr txBox="1"/>
          <p:nvPr/>
        </p:nvSpPr>
        <p:spPr>
          <a:xfrm>
            <a:off x="8711404" y="6454278"/>
            <a:ext cx="1935657" cy="1741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600" dirty="0"/>
              <a:t>http://neuralnetworksanddeeplearning.com/chap1.html</a:t>
            </a:r>
          </a:p>
        </p:txBody>
      </p:sp>
    </p:spTree>
    <p:extLst>
      <p:ext uri="{BB962C8B-B14F-4D97-AF65-F5344CB8AC3E}">
        <p14:creationId xmlns:p14="http://schemas.microsoft.com/office/powerpoint/2010/main" val="5850107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29963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딥러닝 능력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098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US" altLang="en-US"/>
              <a:t>딥러닝</a:t>
            </a:r>
            <a:r>
              <a:rPr kumimoji="1" lang="ko-KR" altLang="en-US" dirty="0"/>
              <a:t> 핵심 능력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D7BBD-E32E-19E9-97E2-2EF249528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입력과 출력 간의 관계를 학습한다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입출력 데이터 쌍만 있으면</a:t>
            </a:r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4128244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하드 코딩한 기준 마저 스스로 찾아내게 하고 싶다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익은 거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0366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Google Shape;151;p24"/>
          <p:cNvSpPr txBox="1"/>
          <p:nvPr/>
        </p:nvSpPr>
        <p:spPr>
          <a:xfrm>
            <a:off x="5336231" y="2648793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400" b="1"/>
              <a:t>함수</a:t>
            </a:r>
            <a:endParaRPr sz="2400" b="1" dirty="0"/>
          </a:p>
        </p:txBody>
      </p:sp>
      <p:sp>
        <p:nvSpPr>
          <p:cNvPr id="9" name="Google Shape;153;p24"/>
          <p:cNvSpPr txBox="1"/>
          <p:nvPr/>
        </p:nvSpPr>
        <p:spPr>
          <a:xfrm>
            <a:off x="8365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 sz="2400" b="1"/>
              <a:t>출력</a:t>
            </a:r>
            <a:endParaRPr sz="2400" b="1" dirty="0"/>
          </a:p>
        </p:txBody>
      </p:sp>
      <p:sp>
        <p:nvSpPr>
          <p:cNvPr id="10" name="Google Shape;154;p24"/>
          <p:cNvSpPr txBox="1"/>
          <p:nvPr/>
        </p:nvSpPr>
        <p:spPr>
          <a:xfrm>
            <a:off x="2590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 sz="2400" b="1"/>
              <a:t>입력</a:t>
            </a:r>
            <a:endParaRPr sz="2400" b="1" dirty="0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06DA9B7-2278-DEE9-D6EB-D08730338A88}"/>
              </a:ext>
            </a:extLst>
          </p:cNvPr>
          <p:cNvSpPr/>
          <p:nvPr/>
        </p:nvSpPr>
        <p:spPr>
          <a:xfrm>
            <a:off x="3836276" y="3697513"/>
            <a:ext cx="4439623" cy="325821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0886476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65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 sz="2400" b="1"/>
              <a:t>출력</a:t>
            </a:r>
            <a:endParaRPr sz="2400" b="1" dirty="0"/>
          </a:p>
        </p:txBody>
      </p:sp>
      <p:sp>
        <p:nvSpPr>
          <p:cNvPr id="10" name="Google Shape;154;p24"/>
          <p:cNvSpPr txBox="1"/>
          <p:nvPr/>
        </p:nvSpPr>
        <p:spPr>
          <a:xfrm>
            <a:off x="2590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 sz="2400" b="1"/>
              <a:t>입력</a:t>
            </a:r>
            <a:endParaRPr sz="2400" b="1" dirty="0"/>
          </a:p>
        </p:txBody>
      </p:sp>
      <p:pic>
        <p:nvPicPr>
          <p:cNvPr id="11" name="Google Shape;150;p24">
            <a:extLst>
              <a:ext uri="{FF2B5EF4-FFF2-40B4-BE49-F238E27FC236}">
                <a16:creationId xmlns:a16="http://schemas.microsoft.com/office/drawing/2014/main" id="{2866E0C3-5446-29F8-8444-5CCCA8CCDEDC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23402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1" name="Google Shape;163;p2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8183" y="3073139"/>
            <a:ext cx="1691575" cy="16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50;p24">
            <a:extLst>
              <a:ext uri="{FF2B5EF4-FFF2-40B4-BE49-F238E27FC236}">
                <a16:creationId xmlns:a16="http://schemas.microsoft.com/office/drawing/2014/main" id="{751893F1-6FD5-6664-E8DE-8C657E874B6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0651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76;p26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0358" y="3144445"/>
            <a:ext cx="1485924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50;p24">
            <a:extLst>
              <a:ext uri="{FF2B5EF4-FFF2-40B4-BE49-F238E27FC236}">
                <a16:creationId xmlns:a16="http://schemas.microsoft.com/office/drawing/2014/main" id="{72717F6A-417E-7552-5C64-1B746F973026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1213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87;p27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6252" y="3199170"/>
            <a:ext cx="1630000" cy="13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50;p24">
            <a:extLst>
              <a:ext uri="{FF2B5EF4-FFF2-40B4-BE49-F238E27FC236}">
                <a16:creationId xmlns:a16="http://schemas.microsoft.com/office/drawing/2014/main" id="{0A547376-4DDD-76A6-CA9B-3DE2B8F13136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1628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332725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26" y="3257519"/>
            <a:ext cx="1754100" cy="1301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50;p24">
            <a:extLst>
              <a:ext uri="{FF2B5EF4-FFF2-40B4-BE49-F238E27FC236}">
                <a16:creationId xmlns:a16="http://schemas.microsoft.com/office/drawing/2014/main" id="{CE0CC282-0FD5-E5EA-DF99-584F6A9DD890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9934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학습이 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sz="2800" b="1" dirty="0"/>
              <a:t>?</a:t>
            </a:r>
            <a:endParaRPr sz="2800" b="1" dirty="0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2486" y="3277594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0;p29"/>
          <p:cNvSpPr txBox="1">
            <a:spLocks/>
          </p:cNvSpPr>
          <p:nvPr/>
        </p:nvSpPr>
        <p:spPr>
          <a:xfrm>
            <a:off x="2419350" y="5248181"/>
            <a:ext cx="7620000" cy="519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ko" altLang="en-US" sz="2000"/>
              <a:t>처음 보는 입력이라도 출력을 낸다</a:t>
            </a:r>
            <a:r>
              <a:rPr lang="en-US" altLang="ko" sz="2000" dirty="0"/>
              <a:t>. </a:t>
            </a:r>
            <a:r>
              <a:rPr lang="ko" altLang="en-US" sz="2000"/>
              <a:t>의미 있는</a:t>
            </a:r>
            <a:r>
              <a:rPr lang="en-US" altLang="ko" sz="2000" dirty="0"/>
              <a:t>.</a:t>
            </a:r>
            <a:endParaRPr lang="ko" altLang="en-US" sz="2000"/>
          </a:p>
        </p:txBody>
      </p:sp>
      <p:pic>
        <p:nvPicPr>
          <p:cNvPr id="12" name="Google Shape;150;p24">
            <a:extLst>
              <a:ext uri="{FF2B5EF4-FFF2-40B4-BE49-F238E27FC236}">
                <a16:creationId xmlns:a16="http://schemas.microsoft.com/office/drawing/2014/main" id="{1535672A-AA0E-E8DE-5078-2611A6E2C4E3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24914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pic>
        <p:nvPicPr>
          <p:cNvPr id="10" name="Google Shape;244;p33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8278" y="3322232"/>
            <a:ext cx="1860900" cy="11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45;p33"/>
          <p:cNvSpPr txBox="1"/>
          <p:nvPr/>
        </p:nvSpPr>
        <p:spPr>
          <a:xfrm>
            <a:off x="2160107" y="4547978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" altLang="en-US"/>
              <a:t>음파</a:t>
            </a:r>
            <a:endParaRPr dirty="0"/>
          </a:p>
        </p:txBody>
      </p:sp>
      <p:pic>
        <p:nvPicPr>
          <p:cNvPr id="12" name="Google Shape;150;p24">
            <a:extLst>
              <a:ext uri="{FF2B5EF4-FFF2-40B4-BE49-F238E27FC236}">
                <a16:creationId xmlns:a16="http://schemas.microsoft.com/office/drawing/2014/main" id="{154BFA97-C361-1A3F-CCF0-930B39158539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15301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정상</a:t>
            </a:r>
            <a:r>
              <a:rPr lang="en-US" altLang="ko-KR" b="1" dirty="0"/>
              <a:t>/</a:t>
            </a:r>
            <a:r>
              <a:rPr lang="ko-KR" altLang="en-US" b="1" dirty="0"/>
              <a:t>비정상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2118065" y="4442874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dirty="0"/>
              <a:t>시스템 데이터</a:t>
            </a:r>
            <a:endParaRPr dirty="0"/>
          </a:p>
        </p:txBody>
      </p:sp>
      <p:pic>
        <p:nvPicPr>
          <p:cNvPr id="12" name="Google Shape;257;p34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8358" y="3397323"/>
            <a:ext cx="1941625" cy="95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50;p24">
            <a:extLst>
              <a:ext uri="{FF2B5EF4-FFF2-40B4-BE49-F238E27FC236}">
                <a16:creationId xmlns:a16="http://schemas.microsoft.com/office/drawing/2014/main" id="{EA8CD5C1-49A9-B603-DBED-DB287C02C04A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475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b="1" dirty="0"/>
              <a:t>다음 수</a:t>
            </a:r>
            <a:endParaRPr b="1" dirty="0"/>
          </a:p>
        </p:txBody>
      </p:sp>
      <p:pic>
        <p:nvPicPr>
          <p:cNvPr id="13" name="Google Shape;268;p3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7203" y="3144445"/>
            <a:ext cx="1946523" cy="1490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50;p24">
            <a:extLst>
              <a:ext uri="{FF2B5EF4-FFF2-40B4-BE49-F238E27FC236}">
                <a16:creationId xmlns:a16="http://schemas.microsoft.com/office/drawing/2014/main" id="{F523ACD1-CEC5-1F5B-B7B5-5F2BD9E75CA7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59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3231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8368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3112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7661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4828240" y="392924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dirty="0"/>
                <a:t>기준</a:t>
              </a:r>
            </a:p>
          </p:txBody>
        </p:sp>
      </p:grpSp>
      <p:sp>
        <p:nvSpPr>
          <p:cNvPr id="12" name="Shape 147"/>
          <p:cNvSpPr txBox="1"/>
          <p:nvPr/>
        </p:nvSpPr>
        <p:spPr>
          <a:xfrm>
            <a:off x="7399602" y="4583630"/>
            <a:ext cx="103726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2312837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5990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2564775" y="4180497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dirty="0"/>
              <a:t>영어</a:t>
            </a:r>
            <a:endParaRPr dirty="0"/>
          </a:p>
        </p:txBody>
      </p:sp>
      <p:sp>
        <p:nvSpPr>
          <p:cNvPr id="12" name="Google Shape;245;p33"/>
          <p:cNvSpPr txBox="1"/>
          <p:nvPr/>
        </p:nvSpPr>
        <p:spPr>
          <a:xfrm>
            <a:off x="8672024" y="4116609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dirty="0"/>
              <a:t>한국어</a:t>
            </a:r>
            <a:endParaRPr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2152651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b="1" dirty="0"/>
              <a:t>“hello”</a:t>
            </a:r>
            <a:endParaRPr b="1" dirty="0"/>
          </a:p>
        </p:txBody>
      </p:sp>
      <p:pic>
        <p:nvPicPr>
          <p:cNvPr id="10" name="Google Shape;150;p24">
            <a:extLst>
              <a:ext uri="{FF2B5EF4-FFF2-40B4-BE49-F238E27FC236}">
                <a16:creationId xmlns:a16="http://schemas.microsoft.com/office/drawing/2014/main" id="{677110E6-2AF3-9AA5-216F-EB1D1370527D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5292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88251" y="3609609"/>
            <a:ext cx="1722749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b="1" dirty="0"/>
              <a:t>익음</a:t>
            </a:r>
            <a:r>
              <a:rPr lang="en-US" altLang="ko-KR" sz="2000" b="1" dirty="0"/>
              <a:t>/</a:t>
            </a:r>
            <a:r>
              <a:rPr lang="ko-KR" altLang="en-US" sz="2000" b="1" dirty="0" err="1"/>
              <a:t>안익음</a:t>
            </a:r>
            <a:endParaRPr sz="2000" b="1" dirty="0"/>
          </a:p>
        </p:txBody>
      </p:sp>
      <p:sp>
        <p:nvSpPr>
          <p:cNvPr id="11" name="Google Shape;153;p24">
            <a:extLst>
              <a:ext uri="{FF2B5EF4-FFF2-40B4-BE49-F238E27FC236}">
                <a16:creationId xmlns:a16="http://schemas.microsoft.com/office/drawing/2014/main" id="{40054332-CDB9-41D2-9F19-01F34CE70556}"/>
              </a:ext>
            </a:extLst>
          </p:cNvPr>
          <p:cNvSpPr txBox="1"/>
          <p:nvPr/>
        </p:nvSpPr>
        <p:spPr>
          <a:xfrm>
            <a:off x="2109469" y="3427985"/>
            <a:ext cx="1722749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400" b="1" dirty="0"/>
              <a:t>사과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크기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색깔</a:t>
            </a:r>
            <a:endParaRPr sz="2400" b="1" dirty="0"/>
          </a:p>
        </p:txBody>
      </p:sp>
      <p:pic>
        <p:nvPicPr>
          <p:cNvPr id="10" name="Google Shape;150;p24">
            <a:extLst>
              <a:ext uri="{FF2B5EF4-FFF2-40B4-BE49-F238E27FC236}">
                <a16:creationId xmlns:a16="http://schemas.microsoft.com/office/drawing/2014/main" id="{40969629-53E0-F182-19C7-21105B6D5268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16434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203198" y="3520364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-KR" sz="3200" b="1" dirty="0"/>
              <a:t>x</a:t>
            </a:r>
            <a:r>
              <a:rPr lang="en-US" altLang="ko-KR" sz="3200" b="1" baseline="30000" dirty="0"/>
              <a:t>2</a:t>
            </a:r>
            <a:endParaRPr sz="3200" b="1" baseline="30000"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2346082" y="3451320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3200" b="1" dirty="0"/>
              <a:t>x</a:t>
            </a:r>
            <a:endParaRPr sz="3200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8772" y="4200213"/>
            <a:ext cx="1242968" cy="839269"/>
          </a:xfrm>
          <a:prstGeom prst="rect">
            <a:avLst/>
          </a:prstGeom>
        </p:spPr>
      </p:pic>
      <p:pic>
        <p:nvPicPr>
          <p:cNvPr id="10" name="Google Shape;150;p24">
            <a:extLst>
              <a:ext uri="{FF2B5EF4-FFF2-40B4-BE49-F238E27FC236}">
                <a16:creationId xmlns:a16="http://schemas.microsoft.com/office/drawing/2014/main" id="{33512BF8-CFB4-59CE-C3A6-E00A3009CE50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6764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187075" y="3576435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b="1" dirty="0"/>
              <a:t>집값</a:t>
            </a:r>
            <a:endParaRPr sz="20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64A7230-3609-2FD8-16A9-C928AEB4D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901" y="3064085"/>
            <a:ext cx="2324100" cy="1625600"/>
          </a:xfrm>
          <a:prstGeom prst="rect">
            <a:avLst/>
          </a:prstGeom>
        </p:spPr>
      </p:pic>
      <p:pic>
        <p:nvPicPr>
          <p:cNvPr id="10" name="Google Shape;150;p24">
            <a:extLst>
              <a:ext uri="{FF2B5EF4-FFF2-40B4-BE49-F238E27FC236}">
                <a16:creationId xmlns:a16="http://schemas.microsoft.com/office/drawing/2014/main" id="{D6B35B2B-DA5E-8B0C-411F-235219CA2A51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21131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1590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696060-A671-8C70-72FD-8E26C43B1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161" y="2888812"/>
            <a:ext cx="1980570" cy="21130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B3D03FD-6145-0B39-A2B5-C2B322BA6D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243" y="2924503"/>
            <a:ext cx="1951120" cy="212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383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8187075" y="3576435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2000" b="1" dirty="0"/>
              <a:t>골절 여부</a:t>
            </a:r>
            <a:endParaRPr sz="20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D6B7186-9835-5216-83CA-BF005F9B1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681" y="2833497"/>
            <a:ext cx="2182113" cy="216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5285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19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8225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5579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275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82C13D-4CC2-049D-24CA-5D9CE46FF35B}"/>
              </a:ext>
            </a:extLst>
          </p:cNvPr>
          <p:cNvSpPr txBox="1"/>
          <p:nvPr/>
        </p:nvSpPr>
        <p:spPr>
          <a:xfrm>
            <a:off x="1161637" y="3345759"/>
            <a:ext cx="2576986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“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의학적 장애 혹은 질병을 예방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관리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치료하기 위해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”</a:t>
            </a:r>
            <a:endParaRPr kumimoji="1" lang="ko-Kore-US" altLang="en-US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DB1554-A209-AC30-4920-FF03C325C3A7}"/>
              </a:ext>
            </a:extLst>
          </p:cNvPr>
          <p:cNvSpPr txBox="1"/>
          <p:nvPr/>
        </p:nvSpPr>
        <p:spPr>
          <a:xfrm>
            <a:off x="8574124" y="3656562"/>
            <a:ext cx="155363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“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환자에게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itchFamily="2" charset="-127"/>
                <a:ea typeface="NanumGothic" pitchFamily="2" charset="-127"/>
              </a:rPr>
              <a:t>”</a:t>
            </a:r>
            <a:endParaRPr kumimoji="1" lang="ko-Kore-US" altLang="en-US" sz="2400"/>
          </a:p>
        </p:txBody>
      </p:sp>
    </p:spTree>
    <p:extLst>
      <p:ext uri="{BB962C8B-B14F-4D97-AF65-F5344CB8AC3E}">
        <p14:creationId xmlns:p14="http://schemas.microsoft.com/office/powerpoint/2010/main" val="8935772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5295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 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구글 데이터 센터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205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제어값을 입력으로 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*를 출력으로 하여 학습</a:t>
            </a:r>
            <a:endParaRPr kumimoji="1" lang="en-US" altLang="ko-KR" dirty="0"/>
          </a:p>
          <a:p>
            <a:r>
              <a:rPr kumimoji="1" lang="ko-KR" altLang="en-US" dirty="0"/>
              <a:t>실제 데이터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 </a:t>
            </a:r>
            <a:r>
              <a:rPr kumimoji="1" lang="ko-KR" altLang="en-US" dirty="0"/>
              <a:t>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299;p39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3301" y="2877921"/>
            <a:ext cx="4520349" cy="23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텍스트 상자 5"/>
          <p:cNvSpPr txBox="1"/>
          <p:nvPr/>
        </p:nvSpPr>
        <p:spPr>
          <a:xfrm>
            <a:off x="2411594" y="5829403"/>
            <a:ext cx="3684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*</a:t>
            </a:r>
            <a:r>
              <a:rPr kumimoji="1" lang="en-US" altLang="ko-KR" sz="1200" dirty="0"/>
              <a:t>PUE(Power Usage Effectiveness) : </a:t>
            </a:r>
            <a:r>
              <a:rPr kumimoji="1" lang="ko-KR" altLang="en-US" sz="1200" dirty="0"/>
              <a:t>에너지 사용 효율도</a:t>
            </a:r>
          </a:p>
        </p:txBody>
      </p:sp>
    </p:spTree>
    <p:extLst>
      <p:ext uri="{BB962C8B-B14F-4D97-AF65-F5344CB8AC3E}">
        <p14:creationId xmlns:p14="http://schemas.microsoft.com/office/powerpoint/2010/main" val="6653348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305;p40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0228" y="1680709"/>
            <a:ext cx="5846563" cy="44117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911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3231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8368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3112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7661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4828240" y="392924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4146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14" name="Shape 147"/>
          <p:cNvSpPr txBox="1"/>
          <p:nvPr/>
        </p:nvSpPr>
        <p:spPr>
          <a:xfrm>
            <a:off x="3617976" y="4583630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0343200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예측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311;p41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6974" y="2274534"/>
            <a:ext cx="6445300" cy="3466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92031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제어값과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의 관계를 학습</a:t>
            </a:r>
            <a:endParaRPr kumimoji="1" lang="en-US" altLang="ko-KR" dirty="0"/>
          </a:p>
          <a:p>
            <a:r>
              <a:rPr kumimoji="1" lang="ko-KR" altLang="en-US" dirty="0"/>
              <a:t>임의의 제어값에 대한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를 알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학습된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은 시뮬레이터로 사용할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학습된 </a:t>
            </a:r>
            <a:r>
              <a:rPr kumimoji="1" lang="en-US" altLang="ko-KR" dirty="0"/>
              <a:t>DNN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64062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임의의 제어값에 대한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를 미리 알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다양한 입력에 대한 시뮬레이션으로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최선의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를 찾을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시뮬레이션이 가능하면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73069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방, 장비, 공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15570"/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2392522"/>
            <a:ext cx="12192000" cy="2239861"/>
          </a:xfrm>
          <a:prstGeom prst="rect">
            <a:avLst/>
          </a:prstGeom>
          <a:solidFill>
            <a:srgbClr val="826EB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ore-KR" altLang="en-US">
              <a:solidFill>
                <a:schemeClr val="accent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상자 32">
            <a:extLst>
              <a:ext uri="{FF2B5EF4-FFF2-40B4-BE49-F238E27FC236}">
                <a16:creationId xmlns:a16="http://schemas.microsoft.com/office/drawing/2014/main" id="{DE4DF1EA-21B8-9140-B805-5696BFEE14C5}"/>
              </a:ext>
            </a:extLst>
          </p:cNvPr>
          <p:cNvSpPr txBox="1"/>
          <p:nvPr/>
        </p:nvSpPr>
        <p:spPr>
          <a:xfrm>
            <a:off x="626822" y="2656384"/>
            <a:ext cx="66816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인공지능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머신러닝</a:t>
            </a:r>
            <a:r>
              <a:rPr kumimoji="1" lang="en-US" altLang="ko-KR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kumimoji="1" lang="ko-KR" altLang="en-US" sz="4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딥러닝</a:t>
            </a:r>
            <a:endParaRPr lang="en-US" altLang="ko-KR" sz="4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322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인공지능</a:t>
            </a:r>
            <a:r>
              <a:rPr kumimoji="1" lang="en-US" altLang="ko-KR" dirty="0"/>
              <a:t>(AI; Artificial Intelligence)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사람이 아닌 기계가 알아서 하면 인공지능이다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전문가의 지식을 기반으로 하거나</a:t>
            </a:r>
            <a:r>
              <a:rPr kumimoji="1" lang="en-US" altLang="ko-KR" dirty="0"/>
              <a:t>(</a:t>
            </a:r>
            <a:r>
              <a:rPr kumimoji="1" lang="ko-KR" altLang="en-US" dirty="0"/>
              <a:t>전문가 시스템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혹은 데이터를 기반으로 하거나</a:t>
            </a:r>
            <a:r>
              <a:rPr kumimoji="1" lang="en-US" altLang="ko-KR" dirty="0"/>
              <a:t>(</a:t>
            </a:r>
            <a:r>
              <a:rPr kumimoji="1" lang="ko-KR" altLang="en-US" dirty="0"/>
              <a:t>머신러닝</a:t>
            </a:r>
            <a:r>
              <a:rPr kumimoji="1" lang="en-US" altLang="ko-KR" dirty="0"/>
              <a:t>)</a:t>
            </a:r>
            <a:endParaRPr kumimoji="1" lang="ko-KR" altLang="en-US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925186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머신러닝</a:t>
            </a:r>
            <a:r>
              <a:rPr kumimoji="1" lang="en-US" altLang="ko-KR" dirty="0"/>
              <a:t>(ML; Machine Learning)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인공지능의 한 분야</a:t>
            </a:r>
            <a:endParaRPr kumimoji="1" lang="en-US" altLang="ko-KR" dirty="0"/>
          </a:p>
          <a:p>
            <a:r>
              <a:rPr kumimoji="1" lang="ko-KR" altLang="en-US" dirty="0"/>
              <a:t>데이터에서 가치를 찾아내는 것</a:t>
            </a:r>
            <a:endParaRPr kumimoji="1" lang="en-US" altLang="ko-KR" dirty="0"/>
          </a:p>
          <a:p>
            <a:r>
              <a:rPr kumimoji="1" lang="ko-KR" altLang="en-US" dirty="0"/>
              <a:t>아주 다양한 방법이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SVM, </a:t>
            </a:r>
            <a:r>
              <a:rPr kumimoji="1" lang="ko-KR" altLang="en-US" dirty="0"/>
              <a:t>의사결정트리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Random Forest, Bayesian, K-Means Clustering, K-NN, Neural Network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430493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23F1C-19A0-3556-DF30-3941FD4C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</a:t>
            </a:r>
            <a:r>
              <a:rPr kumimoji="1" lang="en-US" altLang="ko-KR" dirty="0"/>
              <a:t>(DL; Deep Learning)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1D441-5EA9-907E-F550-58CC0474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신경망</a:t>
            </a:r>
            <a:r>
              <a:rPr kumimoji="1" lang="en-US" altLang="ko-KR" dirty="0"/>
              <a:t>(NN; Neural Network)</a:t>
            </a:r>
            <a:r>
              <a:rPr kumimoji="1" lang="ko-KR" altLang="en-US" dirty="0"/>
              <a:t>을 사용한 머신러닝 방법</a:t>
            </a:r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4" name="Google Shape;101;p16">
            <a:extLst>
              <a:ext uri="{FF2B5EF4-FFF2-40B4-BE49-F238E27FC236}">
                <a16:creationId xmlns:a16="http://schemas.microsoft.com/office/drawing/2014/main" id="{E2A3A274-785C-7918-703F-77E1CCD6BEB2}"/>
              </a:ext>
            </a:extLst>
          </p:cNvPr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8428" y="3102015"/>
            <a:ext cx="5622666" cy="28387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63234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4400" dirty="0"/>
              <a:t>2012</a:t>
            </a:r>
            <a:r>
              <a:rPr kumimoji="1" lang="ko-KR" altLang="en-US" sz="4400" dirty="0"/>
              <a:t>년 </a:t>
            </a:r>
            <a:r>
              <a:rPr kumimoji="1" lang="en-US" altLang="ko-KR" sz="4400" dirty="0"/>
              <a:t>AI</a:t>
            </a:r>
            <a:r>
              <a:rPr kumimoji="1" lang="ko-KR" altLang="en-US" sz="4400" dirty="0"/>
              <a:t> 부활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07;p1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0475" y="1787034"/>
            <a:ext cx="4691051" cy="400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34335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4400" dirty="0"/>
              <a:t>2016</a:t>
            </a:r>
            <a:r>
              <a:rPr kumimoji="1" lang="ko-KR" altLang="en-US" sz="4400" dirty="0"/>
              <a:t>년 화려한 복귀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1026" name="Picture 2" descr="lphago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40102" y="2349796"/>
            <a:ext cx="62865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63027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별 차이 없다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신경망에 대한 큰 기대만큼 큰 실망</a:t>
            </a:r>
            <a:endParaRPr kumimoji="1" lang="en-US" altLang="ko-KR" dirty="0"/>
          </a:p>
          <a:p>
            <a:r>
              <a:rPr kumimoji="1" lang="ko-KR" altLang="en-US" dirty="0"/>
              <a:t>근래 뚜렷한 성과를 보이면서 다시 큰 관심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DNN: </a:t>
            </a:r>
            <a:r>
              <a:rPr kumimoji="1" lang="ko-KR" altLang="en-US" dirty="0"/>
              <a:t>실망했던 용어를 대신하여 붐을 일으키기 위한 용어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z="4400" dirty="0"/>
              <a:t>신경망</a:t>
            </a:r>
            <a:r>
              <a:rPr kumimoji="1" lang="en-US" altLang="ko-KR" sz="4400" dirty="0"/>
              <a:t>(NN)</a:t>
            </a:r>
            <a:r>
              <a:rPr kumimoji="1" lang="ko-KR" altLang="en-US" sz="4400" dirty="0"/>
              <a:t>과 심층신경망</a:t>
            </a:r>
            <a:r>
              <a:rPr kumimoji="1" lang="en-US" altLang="ko-KR" sz="4400" dirty="0"/>
              <a:t>(DNN)</a:t>
            </a:r>
            <a:endParaRPr kumimoji="1" lang="ko-KR" altLang="en-US" sz="4400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6369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48C0B8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18928</TotalTime>
  <Words>2726</Words>
  <Application>Microsoft Macintosh PowerPoint</Application>
  <PresentationFormat>와이드스크린</PresentationFormat>
  <Paragraphs>700</Paragraphs>
  <Slides>123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123</vt:i4>
      </vt:variant>
    </vt:vector>
  </HeadingPairs>
  <TitlesOfParts>
    <vt:vector size="133" baseType="lpstr">
      <vt:lpstr>GE Inspira Sans</vt:lpstr>
      <vt:lpstr>NanumGothic</vt:lpstr>
      <vt:lpstr>NanumGothic</vt:lpstr>
      <vt:lpstr>NanumSquare</vt:lpstr>
      <vt:lpstr>Proxima Nova</vt:lpstr>
      <vt:lpstr>SeoulNamsan M</vt:lpstr>
      <vt:lpstr>Arial</vt:lpstr>
      <vt:lpstr>Calibri</vt:lpstr>
      <vt:lpstr>Calibri Light</vt:lpstr>
      <vt:lpstr>Office 테마</vt:lpstr>
      <vt:lpstr>PowerPoint 프레젠테이션</vt:lpstr>
      <vt:lpstr>임도형</vt:lpstr>
      <vt:lpstr>PowerPoint 프레젠테이션</vt:lpstr>
      <vt:lpstr>귤 익은 것 분류하기 - 사람</vt:lpstr>
      <vt:lpstr>귤 익은 것 분류하기 - 로봇</vt:lpstr>
      <vt:lpstr>귤 익은 것 분류하기 - 로봇</vt:lpstr>
      <vt:lpstr>사과 익은 거 분류하기 - 로봇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 – 찾았다!</vt:lpstr>
      <vt:lpstr>분류기</vt:lpstr>
      <vt:lpstr>용어</vt:lpstr>
      <vt:lpstr>PowerPoint 프레젠테이션</vt:lpstr>
      <vt:lpstr>사과 분류 적용</vt:lpstr>
      <vt:lpstr>사과 분류 적용 </vt:lpstr>
      <vt:lpstr>기준을 다시 찾자 – 색깔을 고려</vt:lpstr>
      <vt:lpstr>기준을 다시 찾자 – 색깔을 고려</vt:lpstr>
      <vt:lpstr>기준을 다시 찾자 – 가르자</vt:lpstr>
      <vt:lpstr>기준이 선이다</vt:lpstr>
      <vt:lpstr>새 기준의 의미</vt:lpstr>
      <vt:lpstr>처음이자 마지막 수식</vt:lpstr>
      <vt:lpstr>선</vt:lpstr>
      <vt:lpstr>선과 점</vt:lpstr>
      <vt:lpstr>점의 값</vt:lpstr>
      <vt:lpstr>선으로 구분된 영역</vt:lpstr>
      <vt:lpstr>기준을 찾는다는 건</vt:lpstr>
      <vt:lpstr>PowerPoint 프레젠테이션</vt:lpstr>
      <vt:lpstr>선식의 다른 표현</vt:lpstr>
      <vt:lpstr>그림 표현의 예</vt:lpstr>
      <vt:lpstr>익은 사과</vt:lpstr>
      <vt:lpstr>안 익은 사과</vt:lpstr>
      <vt:lpstr>그림 표현</vt:lpstr>
      <vt:lpstr>잘못된 분류</vt:lpstr>
      <vt:lpstr>그림 표현</vt:lpstr>
      <vt:lpstr>선 조정 필요</vt:lpstr>
      <vt:lpstr>선 조정 아이디어</vt:lpstr>
      <vt:lpstr>선 조정 아이디어</vt:lpstr>
      <vt:lpstr>선 조정 아이디어</vt:lpstr>
      <vt:lpstr>선 조정 예</vt:lpstr>
      <vt:lpstr>선 조정 예</vt:lpstr>
      <vt:lpstr>선의 학습 실 예 </vt:lpstr>
      <vt:lpstr>선을 찾을 수 있다</vt:lpstr>
      <vt:lpstr>용어</vt:lpstr>
      <vt:lpstr>PowerPoint 프레젠테이션</vt:lpstr>
      <vt:lpstr>비용 함수(Cost Function)</vt:lpstr>
      <vt:lpstr>학습과 비용함수</vt:lpstr>
      <vt:lpstr>경사 하강법(Gradient Descent)</vt:lpstr>
      <vt:lpstr>사과 예에서 학습방법</vt:lpstr>
      <vt:lpstr>경사하강법 알고리즘들</vt:lpstr>
      <vt:lpstr>PowerPoint 프레젠테이션</vt:lpstr>
      <vt:lpstr>신경세포</vt:lpstr>
      <vt:lpstr>신경세포와 유사</vt:lpstr>
      <vt:lpstr>퍼셉트론(Perceptron)</vt:lpstr>
      <vt:lpstr>퍼셉트론의 한계</vt:lpstr>
      <vt:lpstr>선형 분리 여부</vt:lpstr>
      <vt:lpstr>선형 분리 불가 문제의 해결법</vt:lpstr>
      <vt:lpstr>MLP(Multi Layer Perceptron)</vt:lpstr>
      <vt:lpstr>MLP의 능력</vt:lpstr>
      <vt:lpstr> 온라인 시뮬레이션</vt:lpstr>
      <vt:lpstr>DNN(Deep Neural Network)</vt:lpstr>
      <vt:lpstr>숫자 인식의 예</vt:lpstr>
      <vt:lpstr>PowerPoint 프레젠테이션</vt:lpstr>
      <vt:lpstr>딥러닝 핵심 능력</vt:lpstr>
      <vt:lpstr>함수</vt:lpstr>
      <vt:lpstr>함수</vt:lpstr>
      <vt:lpstr>학습</vt:lpstr>
      <vt:lpstr>학습</vt:lpstr>
      <vt:lpstr>학습</vt:lpstr>
      <vt:lpstr>학습</vt:lpstr>
      <vt:lpstr>학습이 되면</vt:lpstr>
      <vt:lpstr>딥러닝 입출력 예</vt:lpstr>
      <vt:lpstr>딥러닝 입출력 예</vt:lpstr>
      <vt:lpstr>딥러닝 입출력 예</vt:lpstr>
      <vt:lpstr>딥러닝 입출력 예</vt:lpstr>
      <vt:lpstr>딥러닝 입출력 예</vt:lpstr>
      <vt:lpstr>딥러닝 입출력 예</vt:lpstr>
      <vt:lpstr>딥러닝 입출력 예</vt:lpstr>
      <vt:lpstr>딥러닝 입출력 예</vt:lpstr>
      <vt:lpstr>딥러닝 입출력 예</vt:lpstr>
      <vt:lpstr>딥러닝 입출력 예</vt:lpstr>
      <vt:lpstr>PowerPoint 프레젠테이션</vt:lpstr>
      <vt:lpstr>DNN 적용</vt:lpstr>
      <vt:lpstr>입력</vt:lpstr>
      <vt:lpstr>예측 결과</vt:lpstr>
      <vt:lpstr>학습된 DNN</vt:lpstr>
      <vt:lpstr>시뮬레이션이 가능하면</vt:lpstr>
      <vt:lpstr>PowerPoint 프레젠테이션</vt:lpstr>
      <vt:lpstr>인공지능(AI; Artificial Intelligence)</vt:lpstr>
      <vt:lpstr>머신러닝(ML; Machine Learning)</vt:lpstr>
      <vt:lpstr>딥러닝(DL; Deep Learning)</vt:lpstr>
      <vt:lpstr>2012년 AI 부활</vt:lpstr>
      <vt:lpstr>2016년 화려한 복귀</vt:lpstr>
      <vt:lpstr>신경망(NN)과 심층신경망(DNN)</vt:lpstr>
      <vt:lpstr> AI, ML, DL</vt:lpstr>
      <vt:lpstr> AI, ML, DL</vt:lpstr>
      <vt:lpstr>PowerPoint 프레젠테이션</vt:lpstr>
      <vt:lpstr>신경망의 노드</vt:lpstr>
      <vt:lpstr>노드, 층, 네트웤, 모델</vt:lpstr>
      <vt:lpstr>학습</vt:lpstr>
      <vt:lpstr>딥러닝의 장점</vt:lpstr>
      <vt:lpstr>딥러닝이 잘하는 것</vt:lpstr>
      <vt:lpstr>딥러닝의 단점</vt:lpstr>
      <vt:lpstr>딥러닝이 못하는 것</vt:lpstr>
      <vt:lpstr>레이블링 데이터</vt:lpstr>
      <vt:lpstr>지도 학습</vt:lpstr>
      <vt:lpstr>비지도 학습</vt:lpstr>
      <vt:lpstr>비지도 학습</vt:lpstr>
      <vt:lpstr>강화 학습</vt:lpstr>
      <vt:lpstr>강화 학습</vt:lpstr>
      <vt:lpstr>머신러닝 vs 딥러닝</vt:lpstr>
      <vt:lpstr>PowerPoint 프레젠테이션</vt:lpstr>
      <vt:lpstr>영상과 픽셀</vt:lpstr>
      <vt:lpstr>픽셀의 값</vt:lpstr>
      <vt:lpstr>픽셀의 값</vt:lpstr>
      <vt:lpstr>픽셀의 값</vt:lpstr>
      <vt:lpstr>모니터에서 컬러 영상</vt:lpstr>
      <vt:lpstr>영상 데이터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 설아</dc:creator>
  <cp:lastModifiedBy>도형 임</cp:lastModifiedBy>
  <cp:revision>848</cp:revision>
  <dcterms:created xsi:type="dcterms:W3CDTF">2023-04-05T00:38:07Z</dcterms:created>
  <dcterms:modified xsi:type="dcterms:W3CDTF">2024-07-12T22:35:51Z</dcterms:modified>
</cp:coreProperties>
</file>